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9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95" r:id="rId33"/>
    <p:sldId id="288" r:id="rId34"/>
    <p:sldId id="293" r:id="rId35"/>
    <p:sldId id="289" r:id="rId36"/>
    <p:sldId id="292" r:id="rId37"/>
    <p:sldId id="296" r:id="rId38"/>
    <p:sldId id="29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51F6599-8409-4743-A996-8CEB9603D931}" type="datetimeFigureOut">
              <a:rPr lang="en-CA" smtClean="0"/>
              <a:t>2018-12-26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748169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51F6599-8409-4743-A996-8CEB9603D931}" type="datetimeFigureOut">
              <a:rPr lang="en-CA" smtClean="0"/>
              <a:t>2018-12-26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417186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51F6599-8409-4743-A996-8CEB9603D931}" type="datetimeFigureOut">
              <a:rPr lang="en-CA" smtClean="0"/>
              <a:t>2018-12-26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349411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51F6599-8409-4743-A996-8CEB9603D931}" type="datetimeFigureOut">
              <a:rPr lang="en-CA" smtClean="0"/>
              <a:t>2018-12-26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43932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F6599-8409-4743-A996-8CEB9603D931}" type="datetimeFigureOut">
              <a:rPr lang="en-CA" smtClean="0"/>
              <a:t>2018-12-26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4106886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51F6599-8409-4743-A996-8CEB9603D931}" type="datetimeFigureOut">
              <a:rPr lang="en-CA" smtClean="0"/>
              <a:t>2018-12-26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423486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51F6599-8409-4743-A996-8CEB9603D931}" type="datetimeFigureOut">
              <a:rPr lang="en-CA" smtClean="0"/>
              <a:t>2018-12-26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2350628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51F6599-8409-4743-A996-8CEB9603D931}" type="datetimeFigureOut">
              <a:rPr lang="en-CA" smtClean="0"/>
              <a:t>2018-12-26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348682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F6599-8409-4743-A996-8CEB9603D931}" type="datetimeFigureOut">
              <a:rPr lang="en-CA" smtClean="0"/>
              <a:t>2018-12-26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205152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F6599-8409-4743-A996-8CEB9603D931}" type="datetimeFigureOut">
              <a:rPr lang="en-CA" smtClean="0"/>
              <a:t>2018-12-26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138950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F6599-8409-4743-A996-8CEB9603D931}" type="datetimeFigureOut">
              <a:rPr lang="en-CA" smtClean="0"/>
              <a:t>2018-12-26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0CEA95C-B6A9-43AB-9BA2-2156FE671B32}" type="slidenum">
              <a:rPr lang="en-CA" smtClean="0"/>
              <a:t>‹#›</a:t>
            </a:fld>
            <a:endParaRPr lang="en-CA"/>
          </a:p>
        </p:txBody>
      </p:sp>
    </p:spTree>
    <p:extLst>
      <p:ext uri="{BB962C8B-B14F-4D97-AF65-F5344CB8AC3E}">
        <p14:creationId xmlns:p14="http://schemas.microsoft.com/office/powerpoint/2010/main" val="198405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F6599-8409-4743-A996-8CEB9603D931}" type="datetimeFigureOut">
              <a:rPr lang="en-CA" smtClean="0"/>
              <a:t>2018-12-26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EA95C-B6A9-43AB-9BA2-2156FE671B32}" type="slidenum">
              <a:rPr lang="en-CA" smtClean="0"/>
              <a:t>‹#›</a:t>
            </a:fld>
            <a:endParaRPr lang="en-CA"/>
          </a:p>
        </p:txBody>
      </p:sp>
    </p:spTree>
    <p:extLst>
      <p:ext uri="{BB962C8B-B14F-4D97-AF65-F5344CB8AC3E}">
        <p14:creationId xmlns:p14="http://schemas.microsoft.com/office/powerpoint/2010/main" val="302738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biblestudytools.com/titus/3-10.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solidFill>
                  <a:srgbClr val="C00000"/>
                </a:solidFill>
              </a:rPr>
              <a:t>Testing the spirits and destructive heresies </a:t>
            </a:r>
            <a:endParaRPr lang="en-CA" dirty="0">
              <a:solidFill>
                <a:srgbClr val="C00000"/>
              </a:solidFill>
            </a:endParaRPr>
          </a:p>
        </p:txBody>
      </p:sp>
      <p:sp>
        <p:nvSpPr>
          <p:cNvPr id="3" name="Subtitle 2"/>
          <p:cNvSpPr>
            <a:spLocks noGrp="1"/>
          </p:cNvSpPr>
          <p:nvPr>
            <p:ph type="subTitle" idx="1"/>
          </p:nvPr>
        </p:nvSpPr>
        <p:spPr/>
        <p:txBody>
          <a:bodyPr/>
          <a:lstStyle/>
          <a:p>
            <a:endParaRPr lang="en-CA" b="1" dirty="0" smtClean="0"/>
          </a:p>
          <a:p>
            <a:r>
              <a:rPr lang="en-CA" b="1" dirty="0" smtClean="0"/>
              <a:t>Mat </a:t>
            </a:r>
            <a:r>
              <a:rPr lang="en-CA" b="1" dirty="0"/>
              <a:t>24:5</a:t>
            </a:r>
            <a:r>
              <a:rPr lang="en-CA" dirty="0"/>
              <a:t> For many will come in My name, </a:t>
            </a:r>
            <a:r>
              <a:rPr lang="en-CA" dirty="0" smtClean="0"/>
              <a:t>SAYING </a:t>
            </a:r>
            <a:r>
              <a:rPr lang="en-CA" dirty="0"/>
              <a:t>I am the Messiah. And they will cause many to be deceived</a:t>
            </a:r>
            <a:r>
              <a:rPr lang="en-CA" dirty="0" smtClean="0"/>
              <a:t>.</a:t>
            </a:r>
            <a:endParaRPr lang="en-CA" dirty="0"/>
          </a:p>
        </p:txBody>
      </p:sp>
    </p:spTree>
    <p:extLst>
      <p:ext uri="{BB962C8B-B14F-4D97-AF65-F5344CB8AC3E}">
        <p14:creationId xmlns:p14="http://schemas.microsoft.com/office/powerpoint/2010/main" val="1574383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346" y="0"/>
            <a:ext cx="10515600" cy="1325563"/>
          </a:xfrm>
        </p:spPr>
        <p:txBody>
          <a:bodyPr/>
          <a:lstStyle/>
          <a:p>
            <a:pPr algn="ctr"/>
            <a:r>
              <a:rPr lang="en-CA" dirty="0" smtClean="0"/>
              <a:t>What is the teachers level of maturity?</a:t>
            </a:r>
            <a:endParaRPr lang="en-CA" dirty="0"/>
          </a:p>
        </p:txBody>
      </p:sp>
      <p:sp>
        <p:nvSpPr>
          <p:cNvPr id="3" name="Content Placeholder 2"/>
          <p:cNvSpPr>
            <a:spLocks noGrp="1"/>
          </p:cNvSpPr>
          <p:nvPr>
            <p:ph idx="1"/>
          </p:nvPr>
        </p:nvSpPr>
        <p:spPr>
          <a:xfrm>
            <a:off x="457201" y="1579418"/>
            <a:ext cx="11249890" cy="4959927"/>
          </a:xfrm>
        </p:spPr>
        <p:txBody>
          <a:bodyPr>
            <a:normAutofit fontScale="92500" lnSpcReduction="20000"/>
          </a:bodyPr>
          <a:lstStyle/>
          <a:p>
            <a:r>
              <a:rPr lang="en-CA" b="1" dirty="0"/>
              <a:t>Mar 8:24</a:t>
            </a:r>
            <a:r>
              <a:rPr lang="en-CA" dirty="0"/>
              <a:t>  And he looked up, and said, I see men as trees, walking</a:t>
            </a:r>
            <a:r>
              <a:rPr lang="en-CA" dirty="0" smtClean="0"/>
              <a:t>.</a:t>
            </a:r>
          </a:p>
          <a:p>
            <a:r>
              <a:rPr lang="en-CA" b="1" dirty="0" err="1"/>
              <a:t>Psa</a:t>
            </a:r>
            <a:r>
              <a:rPr lang="en-CA" b="1" dirty="0"/>
              <a:t> 1:3</a:t>
            </a:r>
            <a:r>
              <a:rPr lang="en-CA" dirty="0"/>
              <a:t>  And he shall be like a tree planted by the rivers of water, that </a:t>
            </a:r>
            <a:r>
              <a:rPr lang="en-CA" dirty="0" err="1"/>
              <a:t>bringeth</a:t>
            </a:r>
            <a:r>
              <a:rPr lang="en-CA" dirty="0"/>
              <a:t> forth his fruit in his season; his leaf also shall not wither; and whatsoever he doeth shall prosper. </a:t>
            </a:r>
          </a:p>
          <a:p>
            <a:endParaRPr lang="en-CA" b="1" dirty="0" smtClean="0"/>
          </a:p>
          <a:p>
            <a:r>
              <a:rPr lang="en-CA" b="1" dirty="0" smtClean="0"/>
              <a:t>Lev </a:t>
            </a:r>
            <a:r>
              <a:rPr lang="en-CA" b="1" dirty="0"/>
              <a:t>19:23</a:t>
            </a:r>
            <a:r>
              <a:rPr lang="en-CA" dirty="0"/>
              <a:t>  And when ye shall come into the land, and shall have planted all manner of trees for food, then ye shall count the fruit thereof as </a:t>
            </a:r>
            <a:r>
              <a:rPr lang="en-CA" b="1" dirty="0"/>
              <a:t>uncircumcised: three years</a:t>
            </a:r>
            <a:r>
              <a:rPr lang="en-CA" dirty="0"/>
              <a:t> shall it be as uncircumcised unto you: it shall not be eaten of. </a:t>
            </a:r>
          </a:p>
          <a:p>
            <a:r>
              <a:rPr lang="en-CA" dirty="0"/>
              <a:t>Lev 19:24  But in the fourth year all the fruit thereof shall be holy to praise the LORD </a:t>
            </a:r>
            <a:r>
              <a:rPr lang="en-CA" i="1" dirty="0"/>
              <a:t>withal.</a:t>
            </a:r>
            <a:r>
              <a:rPr lang="en-CA" dirty="0"/>
              <a:t> </a:t>
            </a:r>
          </a:p>
          <a:p>
            <a:r>
              <a:rPr lang="en-CA" dirty="0"/>
              <a:t>Lev 19:25  And in the </a:t>
            </a:r>
            <a:r>
              <a:rPr lang="en-CA" b="1" dirty="0"/>
              <a:t>fifth year shall ye eat of the fruit thereof, </a:t>
            </a:r>
            <a:r>
              <a:rPr lang="en-CA" dirty="0"/>
              <a:t>that it may yield unto you the increase thereof: I </a:t>
            </a:r>
            <a:r>
              <a:rPr lang="en-CA" i="1" dirty="0"/>
              <a:t>am</a:t>
            </a:r>
            <a:r>
              <a:rPr lang="en-CA" dirty="0"/>
              <a:t> the LORD your God. </a:t>
            </a:r>
            <a:endParaRPr lang="en-CA" dirty="0" smtClean="0"/>
          </a:p>
          <a:p>
            <a:pPr marL="0" indent="0" algn="ctr">
              <a:buNone/>
            </a:pPr>
            <a:r>
              <a:rPr lang="en-CA" dirty="0" smtClean="0">
                <a:solidFill>
                  <a:srgbClr val="FF0000"/>
                </a:solidFill>
              </a:rPr>
              <a:t>Many go out to claim to be teachers, when they are still uncircumcised as the life of man is compared to the days of a tree.</a:t>
            </a:r>
            <a:endParaRPr lang="en-CA" dirty="0">
              <a:solidFill>
                <a:srgbClr val="FF0000"/>
              </a:solidFill>
            </a:endParaRPr>
          </a:p>
          <a:p>
            <a:pPr marL="0" indent="0">
              <a:buNone/>
            </a:pPr>
            <a:endParaRPr lang="en-CA" dirty="0"/>
          </a:p>
        </p:txBody>
      </p:sp>
    </p:spTree>
    <p:extLst>
      <p:ext uri="{BB962C8B-B14F-4D97-AF65-F5344CB8AC3E}">
        <p14:creationId xmlns:p14="http://schemas.microsoft.com/office/powerpoint/2010/main" val="212464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717020"/>
          </a:xfrm>
        </p:spPr>
        <p:txBody>
          <a:bodyPr>
            <a:normAutofit/>
          </a:bodyPr>
          <a:lstStyle/>
          <a:p>
            <a:pPr algn="ctr"/>
            <a:r>
              <a:rPr lang="en-CA" sz="6000" b="1" dirty="0"/>
              <a:t>Does the teacher/prophet line up with the scriptural </a:t>
            </a:r>
            <a:r>
              <a:rPr lang="en-CA" sz="6000" b="1" dirty="0" smtClean="0"/>
              <a:t>requirements?</a:t>
            </a:r>
            <a:br>
              <a:rPr lang="en-CA" sz="6000" b="1" dirty="0" smtClean="0"/>
            </a:br>
            <a:r>
              <a:rPr lang="en-CA" sz="6000" b="1" dirty="0" smtClean="0"/>
              <a:t/>
            </a:r>
            <a:br>
              <a:rPr lang="en-CA" sz="6000" b="1" dirty="0" smtClean="0"/>
            </a:br>
            <a:r>
              <a:rPr lang="en-CA" b="1" dirty="0"/>
              <a:t>Isa 8:20</a:t>
            </a:r>
            <a:r>
              <a:rPr lang="en-CA" dirty="0"/>
              <a:t>  To the </a:t>
            </a:r>
            <a:r>
              <a:rPr lang="en-CA" b="1" u="sng" dirty="0"/>
              <a:t>Law and to the testimony</a:t>
            </a:r>
            <a:r>
              <a:rPr lang="en-CA" dirty="0"/>
              <a:t>! If they </a:t>
            </a:r>
            <a:r>
              <a:rPr lang="en-CA" b="1" u="sng" dirty="0"/>
              <a:t>do not speak according to this Word</a:t>
            </a:r>
            <a:r>
              <a:rPr lang="en-CA" dirty="0"/>
              <a:t>, </a:t>
            </a:r>
            <a:r>
              <a:rPr lang="en-CA" i="1" dirty="0"/>
              <a:t>it is</a:t>
            </a:r>
            <a:r>
              <a:rPr lang="en-CA" dirty="0"/>
              <a:t> because no light </a:t>
            </a:r>
            <a:r>
              <a:rPr lang="en-CA" i="1" dirty="0"/>
              <a:t>is</a:t>
            </a:r>
            <a:r>
              <a:rPr lang="en-CA" dirty="0"/>
              <a:t> in them.</a:t>
            </a:r>
          </a:p>
        </p:txBody>
      </p:sp>
    </p:spTree>
    <p:extLst>
      <p:ext uri="{BB962C8B-B14F-4D97-AF65-F5344CB8AC3E}">
        <p14:creationId xmlns:p14="http://schemas.microsoft.com/office/powerpoint/2010/main" val="3156402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7"/>
            <a:ext cx="10515600" cy="5983000"/>
          </a:xfrm>
        </p:spPr>
        <p:txBody>
          <a:bodyPr>
            <a:normAutofit fontScale="92500" lnSpcReduction="10000"/>
          </a:bodyPr>
          <a:lstStyle/>
          <a:p>
            <a:r>
              <a:rPr lang="en-CA" b="1" dirty="0" err="1"/>
              <a:t>Deu</a:t>
            </a:r>
            <a:r>
              <a:rPr lang="en-CA" b="1" dirty="0"/>
              <a:t> 18:18</a:t>
            </a:r>
            <a:r>
              <a:rPr lang="en-CA" dirty="0"/>
              <a:t>  I will raise them up a Prophet from among their brothers, </a:t>
            </a:r>
            <a:r>
              <a:rPr lang="en-CA" i="1" dirty="0"/>
              <a:t>one</a:t>
            </a:r>
            <a:r>
              <a:rPr lang="en-CA" dirty="0"/>
              <a:t> like you, and will put </a:t>
            </a:r>
            <a:r>
              <a:rPr lang="en-CA" u="sng" dirty="0"/>
              <a:t>My words in His mouth</a:t>
            </a:r>
            <a:r>
              <a:rPr lang="en-CA" dirty="0"/>
              <a:t>. And He shall speak to them all that I shall command Him. </a:t>
            </a:r>
          </a:p>
          <a:p>
            <a:r>
              <a:rPr lang="en-CA" dirty="0" err="1"/>
              <a:t>Deu</a:t>
            </a:r>
            <a:r>
              <a:rPr lang="en-CA" dirty="0"/>
              <a:t> 18:19  And it shall happen, whatever man </a:t>
            </a:r>
            <a:r>
              <a:rPr lang="en-CA" u="sng" dirty="0"/>
              <a:t>will not listen to My Words </a:t>
            </a:r>
            <a:r>
              <a:rPr lang="en-CA" dirty="0"/>
              <a:t>which He shall speak in My name, I will require </a:t>
            </a:r>
            <a:r>
              <a:rPr lang="en-CA" i="1" dirty="0"/>
              <a:t>it</a:t>
            </a:r>
            <a:r>
              <a:rPr lang="en-CA" dirty="0"/>
              <a:t> of him. </a:t>
            </a:r>
          </a:p>
          <a:p>
            <a:pPr marL="0" indent="0">
              <a:buNone/>
            </a:pPr>
            <a:endParaRPr lang="en-CA" dirty="0"/>
          </a:p>
          <a:p>
            <a:r>
              <a:rPr lang="en-CA" b="1" dirty="0"/>
              <a:t>Mal 2:4</a:t>
            </a:r>
            <a:r>
              <a:rPr lang="en-CA" dirty="0"/>
              <a:t>  And you shall know that I have sent this command to you, to be My covenant with Levi, says </a:t>
            </a:r>
            <a:r>
              <a:rPr lang="en-CA" dirty="0" err="1" smtClean="0"/>
              <a:t>Yahovah</a:t>
            </a:r>
            <a:r>
              <a:rPr lang="en-CA" dirty="0" smtClean="0"/>
              <a:t> </a:t>
            </a:r>
            <a:r>
              <a:rPr lang="en-CA" dirty="0"/>
              <a:t>of Hosts. </a:t>
            </a:r>
          </a:p>
          <a:p>
            <a:r>
              <a:rPr lang="en-CA" dirty="0"/>
              <a:t>Mal 2:5  My covenant with him was life and peace, and I gave them to him </a:t>
            </a:r>
            <a:r>
              <a:rPr lang="en-CA" i="1" dirty="0"/>
              <a:t>for</a:t>
            </a:r>
            <a:r>
              <a:rPr lang="en-CA" dirty="0"/>
              <a:t> fear; and he feared Me, and he is awed before My name. </a:t>
            </a:r>
          </a:p>
          <a:p>
            <a:r>
              <a:rPr lang="en-CA" dirty="0"/>
              <a:t>Mal 2:6  The </a:t>
            </a:r>
            <a:r>
              <a:rPr lang="en-CA" b="1" dirty="0"/>
              <a:t>Law of Truth </a:t>
            </a:r>
            <a:r>
              <a:rPr lang="en-CA" dirty="0"/>
              <a:t>was in his mouth, and iniquity was not found in his lips. He walked with Me in peace and uprightness, and </a:t>
            </a:r>
            <a:r>
              <a:rPr lang="en-CA" u="sng" dirty="0"/>
              <a:t>turned away many from iniquity</a:t>
            </a:r>
            <a:r>
              <a:rPr lang="en-CA" dirty="0"/>
              <a:t>. </a:t>
            </a:r>
          </a:p>
          <a:p>
            <a:r>
              <a:rPr lang="en-CA" dirty="0"/>
              <a:t>Mal 2:7  For </a:t>
            </a:r>
            <a:r>
              <a:rPr lang="en-CA" u="sng" dirty="0"/>
              <a:t>the priest's lips should guard knowledge, and they should seek the </a:t>
            </a:r>
            <a:r>
              <a:rPr lang="en-CA" b="1" u="sng" dirty="0"/>
              <a:t>Law at his mouth</a:t>
            </a:r>
            <a:r>
              <a:rPr lang="en-CA" u="sng" dirty="0"/>
              <a:t>; for he is the messenger of </a:t>
            </a:r>
            <a:r>
              <a:rPr lang="en-CA" u="sng" dirty="0" err="1" smtClean="0"/>
              <a:t>Yahovah</a:t>
            </a:r>
            <a:r>
              <a:rPr lang="en-CA" u="sng" dirty="0" smtClean="0"/>
              <a:t> </a:t>
            </a:r>
            <a:r>
              <a:rPr lang="en-CA" u="sng" dirty="0"/>
              <a:t>of Hosts</a:t>
            </a:r>
            <a:r>
              <a:rPr lang="en-CA" dirty="0"/>
              <a:t>. </a:t>
            </a:r>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1153051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Let’s see the witness of this with </a:t>
            </a:r>
            <a:r>
              <a:rPr lang="en-CA" dirty="0" err="1" smtClean="0"/>
              <a:t>Yeshua</a:t>
            </a:r>
            <a:endParaRPr lang="en-CA" dirty="0"/>
          </a:p>
        </p:txBody>
      </p:sp>
      <p:sp>
        <p:nvSpPr>
          <p:cNvPr id="3" name="Content Placeholder 2"/>
          <p:cNvSpPr>
            <a:spLocks noGrp="1"/>
          </p:cNvSpPr>
          <p:nvPr>
            <p:ph idx="1"/>
          </p:nvPr>
        </p:nvSpPr>
        <p:spPr>
          <a:xfrm>
            <a:off x="838200" y="1593274"/>
            <a:ext cx="10515600" cy="4807526"/>
          </a:xfrm>
        </p:spPr>
        <p:txBody>
          <a:bodyPr>
            <a:normAutofit fontScale="92500"/>
          </a:bodyPr>
          <a:lstStyle/>
          <a:p>
            <a:r>
              <a:rPr lang="en-CA" b="1" dirty="0" err="1"/>
              <a:t>Luk</a:t>
            </a:r>
            <a:r>
              <a:rPr lang="en-CA" b="1" dirty="0"/>
              <a:t> 16:29</a:t>
            </a:r>
            <a:r>
              <a:rPr lang="en-CA" dirty="0"/>
              <a:t>  Abraham said to him, They have Moses and the Prophets, let them hear them. </a:t>
            </a:r>
          </a:p>
          <a:p>
            <a:r>
              <a:rPr lang="en-CA" dirty="0" err="1"/>
              <a:t>Luk</a:t>
            </a:r>
            <a:r>
              <a:rPr lang="en-CA" dirty="0"/>
              <a:t> 16:30  And he said, No, father Abraham, but if one should go to them from </a:t>
            </a:r>
            <a:r>
              <a:rPr lang="en-CA" i="1" dirty="0"/>
              <a:t>the</a:t>
            </a:r>
            <a:r>
              <a:rPr lang="en-CA" dirty="0"/>
              <a:t> dead, they would repent. </a:t>
            </a:r>
          </a:p>
          <a:p>
            <a:r>
              <a:rPr lang="en-CA" dirty="0" err="1"/>
              <a:t>Luk</a:t>
            </a:r>
            <a:r>
              <a:rPr lang="en-CA" dirty="0"/>
              <a:t> 16:31  And he said to him, </a:t>
            </a:r>
            <a:r>
              <a:rPr lang="en-CA" u="sng" dirty="0"/>
              <a:t>If they do not hear Moses and the Prophets, they will not be persuaded, even though one rose from </a:t>
            </a:r>
            <a:r>
              <a:rPr lang="en-CA" i="1" u="sng" dirty="0"/>
              <a:t>the</a:t>
            </a:r>
            <a:r>
              <a:rPr lang="en-CA" u="sng" dirty="0"/>
              <a:t> dead. </a:t>
            </a:r>
            <a:endParaRPr lang="en-CA" dirty="0"/>
          </a:p>
          <a:p>
            <a:pPr marL="0" indent="0">
              <a:buNone/>
            </a:pPr>
            <a:r>
              <a:rPr lang="en-CA" dirty="0"/>
              <a:t> </a:t>
            </a:r>
          </a:p>
          <a:p>
            <a:r>
              <a:rPr lang="en-CA" b="1" dirty="0"/>
              <a:t>Joh 5:46</a:t>
            </a:r>
            <a:r>
              <a:rPr lang="en-CA" dirty="0"/>
              <a:t>  For if you had believed Moses, you would have believed Me, for he wrote of Me. </a:t>
            </a:r>
          </a:p>
          <a:p>
            <a:r>
              <a:rPr lang="en-CA" dirty="0"/>
              <a:t>Joh 5:47  But </a:t>
            </a:r>
            <a:r>
              <a:rPr lang="en-CA" b="1" u="sng" dirty="0"/>
              <a:t>if you do not believe his (Moses/Torah) writings, how shall you believe My Words</a:t>
            </a:r>
            <a:r>
              <a:rPr lang="en-CA" dirty="0"/>
              <a:t>? </a:t>
            </a:r>
          </a:p>
          <a:p>
            <a:pPr marL="0" indent="0">
              <a:buNone/>
            </a:pPr>
            <a:endParaRPr lang="en-CA" dirty="0"/>
          </a:p>
        </p:txBody>
      </p:sp>
    </p:spTree>
    <p:extLst>
      <p:ext uri="{BB962C8B-B14F-4D97-AF65-F5344CB8AC3E}">
        <p14:creationId xmlns:p14="http://schemas.microsoft.com/office/powerpoint/2010/main" val="3373688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Does </a:t>
            </a:r>
            <a:r>
              <a:rPr lang="en-CA" dirty="0" err="1" smtClean="0"/>
              <a:t>Rav</a:t>
            </a:r>
            <a:r>
              <a:rPr lang="en-CA" dirty="0" smtClean="0"/>
              <a:t> </a:t>
            </a:r>
            <a:r>
              <a:rPr lang="en-CA" dirty="0" err="1" smtClean="0"/>
              <a:t>Sh’aul</a:t>
            </a:r>
            <a:r>
              <a:rPr lang="en-CA" dirty="0" smtClean="0"/>
              <a:t> witness to this?</a:t>
            </a:r>
            <a:endParaRPr lang="en-CA" dirty="0"/>
          </a:p>
        </p:txBody>
      </p:sp>
      <p:sp>
        <p:nvSpPr>
          <p:cNvPr id="3" name="Content Placeholder 2"/>
          <p:cNvSpPr>
            <a:spLocks noGrp="1"/>
          </p:cNvSpPr>
          <p:nvPr>
            <p:ph idx="1"/>
          </p:nvPr>
        </p:nvSpPr>
        <p:spPr/>
        <p:txBody>
          <a:bodyPr>
            <a:normAutofit lnSpcReduction="10000"/>
          </a:bodyPr>
          <a:lstStyle/>
          <a:p>
            <a:r>
              <a:rPr lang="en-CA" b="1" dirty="0"/>
              <a:t>Act 26:22</a:t>
            </a:r>
            <a:r>
              <a:rPr lang="en-CA" dirty="0"/>
              <a:t>  Then having obtained help from Elohim, I stand until this day, witnessing both to small and great, </a:t>
            </a:r>
            <a:r>
              <a:rPr lang="en-CA" u="sng" dirty="0"/>
              <a:t>saying no other things than those which the prophets and Moses </a:t>
            </a:r>
            <a:r>
              <a:rPr lang="en-CA" dirty="0"/>
              <a:t>said was going to happen; </a:t>
            </a:r>
          </a:p>
          <a:p>
            <a:pPr marL="0" indent="0">
              <a:buNone/>
            </a:pPr>
            <a:endParaRPr lang="en-CA" dirty="0"/>
          </a:p>
          <a:p>
            <a:r>
              <a:rPr lang="en-CA" b="1" dirty="0"/>
              <a:t>1Co 14:37</a:t>
            </a:r>
            <a:r>
              <a:rPr lang="en-CA" dirty="0"/>
              <a:t>  </a:t>
            </a:r>
            <a:r>
              <a:rPr lang="en-CA" u="sng" dirty="0"/>
              <a:t>If anyone thinks to be a prophet, or a spiritual one</a:t>
            </a:r>
            <a:r>
              <a:rPr lang="en-CA" dirty="0"/>
              <a:t>, let him recognize the things I write to you, that they </a:t>
            </a:r>
            <a:r>
              <a:rPr lang="en-CA" b="1" dirty="0"/>
              <a:t>are a commandment</a:t>
            </a:r>
            <a:r>
              <a:rPr lang="en-CA" dirty="0"/>
              <a:t> of </a:t>
            </a:r>
            <a:r>
              <a:rPr lang="en-CA" dirty="0" err="1"/>
              <a:t>Yahovah</a:t>
            </a:r>
            <a:r>
              <a:rPr lang="en-CA" dirty="0"/>
              <a:t>.   </a:t>
            </a:r>
          </a:p>
          <a:p>
            <a:pPr marL="0" indent="0">
              <a:buNone/>
            </a:pPr>
            <a:r>
              <a:rPr lang="en-CA" dirty="0"/>
              <a:t> </a:t>
            </a:r>
          </a:p>
          <a:p>
            <a:pPr marL="0" indent="0" algn="ctr">
              <a:buNone/>
            </a:pPr>
            <a:r>
              <a:rPr lang="en-CA" b="1" dirty="0">
                <a:solidFill>
                  <a:srgbClr val="C00000"/>
                </a:solidFill>
              </a:rPr>
              <a:t>So does this eliminate all Christian teachers? </a:t>
            </a:r>
            <a:r>
              <a:rPr lang="en-CA" b="1" dirty="0" err="1">
                <a:solidFill>
                  <a:srgbClr val="C00000"/>
                </a:solidFill>
              </a:rPr>
              <a:t>Noahide</a:t>
            </a:r>
            <a:r>
              <a:rPr lang="en-CA" b="1" dirty="0">
                <a:solidFill>
                  <a:srgbClr val="C00000"/>
                </a:solidFill>
              </a:rPr>
              <a:t> laws? </a:t>
            </a:r>
            <a:endParaRPr lang="en-CA" b="1" dirty="0" smtClean="0">
              <a:solidFill>
                <a:srgbClr val="C00000"/>
              </a:solidFill>
            </a:endParaRPr>
          </a:p>
          <a:p>
            <a:pPr marL="0" indent="0" algn="ctr">
              <a:buNone/>
            </a:pPr>
            <a:r>
              <a:rPr lang="en-CA" dirty="0" smtClean="0"/>
              <a:t>(</a:t>
            </a:r>
            <a:r>
              <a:rPr lang="en-CA" dirty="0"/>
              <a:t>See Isa 8:20)</a:t>
            </a:r>
          </a:p>
          <a:p>
            <a:pPr marL="0" indent="0">
              <a:buNone/>
            </a:pPr>
            <a:endParaRPr lang="en-CA" dirty="0"/>
          </a:p>
        </p:txBody>
      </p:sp>
    </p:spTree>
    <p:extLst>
      <p:ext uri="{BB962C8B-B14F-4D97-AF65-F5344CB8AC3E}">
        <p14:creationId xmlns:p14="http://schemas.microsoft.com/office/powerpoint/2010/main" val="1453376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a:t>Does this teacher or prophet have a genuine love for the people or </a:t>
            </a:r>
            <a:r>
              <a:rPr lang="en-CA" b="1" dirty="0" smtClean="0"/>
              <a:t>does he wish to </a:t>
            </a:r>
            <a:r>
              <a:rPr lang="en-CA" b="1" dirty="0"/>
              <a:t>profit</a:t>
            </a:r>
            <a:r>
              <a:rPr lang="en-CA" b="1" dirty="0" smtClean="0"/>
              <a:t>?</a:t>
            </a:r>
            <a:endParaRPr lang="en-CA" dirty="0"/>
          </a:p>
        </p:txBody>
      </p:sp>
      <p:sp>
        <p:nvSpPr>
          <p:cNvPr id="3" name="Content Placeholder 2"/>
          <p:cNvSpPr>
            <a:spLocks noGrp="1"/>
          </p:cNvSpPr>
          <p:nvPr>
            <p:ph idx="1"/>
          </p:nvPr>
        </p:nvSpPr>
        <p:spPr>
          <a:xfrm>
            <a:off x="838200" y="2396835"/>
            <a:ext cx="10515600" cy="4184073"/>
          </a:xfrm>
        </p:spPr>
        <p:txBody>
          <a:bodyPr/>
          <a:lstStyle/>
          <a:p>
            <a:r>
              <a:rPr lang="en-CA" b="1" dirty="0"/>
              <a:t>1Pe 5:1</a:t>
            </a:r>
            <a:r>
              <a:rPr lang="en-CA" dirty="0"/>
              <a:t>  I exhort the elders who are among you, I being also an elder and a witness of the sufferings of Messiah, and also a partaker of the glory that shall be revealed. </a:t>
            </a:r>
          </a:p>
          <a:p>
            <a:r>
              <a:rPr lang="en-CA" dirty="0"/>
              <a:t>1Pe 5:2  Feed the flock of Elohim </a:t>
            </a:r>
            <a:r>
              <a:rPr lang="en-CA" u="sng" dirty="0"/>
              <a:t>among you,</a:t>
            </a:r>
            <a:r>
              <a:rPr lang="en-CA" dirty="0"/>
              <a:t> taking the oversight, not by compulsion, but willingly; </a:t>
            </a:r>
            <a:r>
              <a:rPr lang="en-CA" b="1" dirty="0"/>
              <a:t>nor for base gain</a:t>
            </a:r>
            <a:r>
              <a:rPr lang="en-CA" dirty="0"/>
              <a:t>, but readily; </a:t>
            </a:r>
          </a:p>
          <a:p>
            <a:r>
              <a:rPr lang="en-CA" dirty="0"/>
              <a:t>1Pe 5:3  nor as lording it over those allotted </a:t>
            </a:r>
            <a:r>
              <a:rPr lang="en-CA" i="1" dirty="0"/>
              <a:t>to you by Elohim</a:t>
            </a:r>
            <a:r>
              <a:rPr lang="en-CA" dirty="0"/>
              <a:t>, but </a:t>
            </a:r>
            <a:r>
              <a:rPr lang="en-CA" b="1" dirty="0"/>
              <a:t>becoming examples to the flock</a:t>
            </a:r>
            <a:r>
              <a:rPr lang="en-CA" dirty="0"/>
              <a:t>. </a:t>
            </a:r>
          </a:p>
        </p:txBody>
      </p:sp>
    </p:spTree>
    <p:extLst>
      <p:ext uri="{BB962C8B-B14F-4D97-AF65-F5344CB8AC3E}">
        <p14:creationId xmlns:p14="http://schemas.microsoft.com/office/powerpoint/2010/main" val="107255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a:t>Test </a:t>
            </a:r>
            <a:r>
              <a:rPr lang="en-CA" b="1" dirty="0" smtClean="0"/>
              <a:t>ALL teachers and prophets </a:t>
            </a:r>
            <a:r>
              <a:rPr lang="en-CA" b="1" dirty="0"/>
              <a:t>against </a:t>
            </a:r>
            <a:r>
              <a:rPr lang="en-CA" b="1" dirty="0" err="1"/>
              <a:t>Deu</a:t>
            </a:r>
            <a:r>
              <a:rPr lang="en-CA" b="1" dirty="0"/>
              <a:t> 13 and 18</a:t>
            </a:r>
            <a:endParaRPr lang="en-CA" dirty="0"/>
          </a:p>
        </p:txBody>
      </p:sp>
      <p:sp>
        <p:nvSpPr>
          <p:cNvPr id="3" name="Content Placeholder 2"/>
          <p:cNvSpPr>
            <a:spLocks noGrp="1"/>
          </p:cNvSpPr>
          <p:nvPr>
            <p:ph idx="1"/>
          </p:nvPr>
        </p:nvSpPr>
        <p:spPr>
          <a:xfrm>
            <a:off x="838200" y="2119745"/>
            <a:ext cx="10515600" cy="4057218"/>
          </a:xfrm>
        </p:spPr>
        <p:txBody>
          <a:bodyPr/>
          <a:lstStyle/>
          <a:p>
            <a:r>
              <a:rPr lang="en-CA" b="1" dirty="0" err="1"/>
              <a:t>Deu</a:t>
            </a:r>
            <a:r>
              <a:rPr lang="en-CA" b="1" dirty="0"/>
              <a:t> 13:3</a:t>
            </a:r>
            <a:r>
              <a:rPr lang="en-CA" dirty="0"/>
              <a:t>  and the sign or wonder he spoke to you </a:t>
            </a:r>
            <a:r>
              <a:rPr lang="en-CA" b="1" dirty="0"/>
              <a:t>comes true</a:t>
            </a:r>
            <a:r>
              <a:rPr lang="en-CA" dirty="0"/>
              <a:t>, </a:t>
            </a:r>
            <a:r>
              <a:rPr lang="en-CA" u="sng" dirty="0"/>
              <a:t>while saying, ‘Let’s follow other gods’</a:t>
            </a:r>
            <a:r>
              <a:rPr lang="en-CA" dirty="0"/>
              <a:t>—that you have not known, and—‘Let’s serve them!’ </a:t>
            </a:r>
          </a:p>
          <a:p>
            <a:pPr marL="0" indent="0">
              <a:buNone/>
            </a:pPr>
            <a:r>
              <a:rPr lang="en-CA" dirty="0"/>
              <a:t> </a:t>
            </a:r>
          </a:p>
          <a:p>
            <a:r>
              <a:rPr lang="en-CA" b="1" dirty="0" err="1"/>
              <a:t>Deu</a:t>
            </a:r>
            <a:r>
              <a:rPr lang="en-CA" b="1" dirty="0"/>
              <a:t> 13:4</a:t>
            </a:r>
            <a:r>
              <a:rPr lang="en-CA" dirty="0"/>
              <a:t>  </a:t>
            </a:r>
            <a:r>
              <a:rPr lang="en-CA" u="sng" dirty="0"/>
              <a:t>You must </a:t>
            </a:r>
            <a:r>
              <a:rPr lang="en-CA" b="1" u="sng" dirty="0"/>
              <a:t>not listen</a:t>
            </a:r>
            <a:r>
              <a:rPr lang="en-CA" dirty="0"/>
              <a:t> to the words of that prophet or that dreamer of dreams—for Adonai your </a:t>
            </a:r>
            <a:r>
              <a:rPr lang="en-CA" u="sng" dirty="0"/>
              <a:t>Elohim is testing you</a:t>
            </a:r>
            <a:r>
              <a:rPr lang="en-CA" dirty="0"/>
              <a:t>, to find out whether you love Adonai your Elohim with all your heart and with all your soul.</a:t>
            </a:r>
          </a:p>
        </p:txBody>
      </p:sp>
    </p:spTree>
    <p:extLst>
      <p:ext uri="{BB962C8B-B14F-4D97-AF65-F5344CB8AC3E}">
        <p14:creationId xmlns:p14="http://schemas.microsoft.com/office/powerpoint/2010/main" val="1500666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Testing the spirit</a:t>
            </a:r>
            <a:endParaRPr lang="en-CA" dirty="0"/>
          </a:p>
        </p:txBody>
      </p:sp>
      <p:sp>
        <p:nvSpPr>
          <p:cNvPr id="3" name="Content Placeholder 2"/>
          <p:cNvSpPr>
            <a:spLocks noGrp="1"/>
          </p:cNvSpPr>
          <p:nvPr>
            <p:ph idx="1"/>
          </p:nvPr>
        </p:nvSpPr>
        <p:spPr>
          <a:xfrm>
            <a:off x="838200" y="1537854"/>
            <a:ext cx="10515600" cy="4973781"/>
          </a:xfrm>
        </p:spPr>
        <p:txBody>
          <a:bodyPr/>
          <a:lstStyle/>
          <a:p>
            <a:r>
              <a:rPr lang="en-CA" dirty="0"/>
              <a:t>1Jn 4:1  Beloved, don’t believe every spirit, but test the spirits, whether they are of God, because many false prophets have gone out into the world. </a:t>
            </a:r>
          </a:p>
          <a:p>
            <a:r>
              <a:rPr lang="en-CA" b="1" dirty="0"/>
              <a:t>1Jn 4:2</a:t>
            </a:r>
            <a:r>
              <a:rPr lang="en-CA" dirty="0"/>
              <a:t>  By this you know the Spirit of God: </a:t>
            </a:r>
            <a:r>
              <a:rPr lang="en-CA" u="sng" dirty="0"/>
              <a:t>every spirit who confesses that </a:t>
            </a:r>
            <a:r>
              <a:rPr lang="en-CA" u="sng" dirty="0" err="1"/>
              <a:t>Yeshua</a:t>
            </a:r>
            <a:r>
              <a:rPr lang="en-CA" u="sng" dirty="0"/>
              <a:t> the Messiah has come in the flesh is of God</a:t>
            </a:r>
            <a:r>
              <a:rPr lang="en-CA" dirty="0"/>
              <a:t>, </a:t>
            </a:r>
          </a:p>
          <a:p>
            <a:r>
              <a:rPr lang="en-CA" dirty="0"/>
              <a:t>1Jn 4:3  and every spirit who doesn’t confess that </a:t>
            </a:r>
            <a:r>
              <a:rPr lang="en-CA" dirty="0" err="1"/>
              <a:t>Yeshua</a:t>
            </a:r>
            <a:r>
              <a:rPr lang="en-CA" dirty="0"/>
              <a:t> the Messiah has come in the flesh is not of God, and this is the spirit of the Anti-messiah, of whom you have heard that it comes. Now it is in the world already. </a:t>
            </a:r>
          </a:p>
          <a:p>
            <a:pPr marL="0" indent="0">
              <a:buNone/>
            </a:pPr>
            <a:r>
              <a:rPr lang="en-CA" dirty="0" smtClean="0"/>
              <a:t>*</a:t>
            </a:r>
            <a:r>
              <a:rPr lang="en-CA" b="1" dirty="0" smtClean="0"/>
              <a:t>We have a problem here. Does this line up with other scriptures?</a:t>
            </a:r>
            <a:endParaRPr lang="en-CA" b="1" dirty="0"/>
          </a:p>
        </p:txBody>
      </p:sp>
    </p:spTree>
    <p:extLst>
      <p:ext uri="{BB962C8B-B14F-4D97-AF65-F5344CB8AC3E}">
        <p14:creationId xmlns:p14="http://schemas.microsoft.com/office/powerpoint/2010/main" val="2780051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Let’s break this down</a:t>
            </a:r>
            <a:endParaRPr lang="en-CA" dirty="0"/>
          </a:p>
        </p:txBody>
      </p:sp>
      <p:sp>
        <p:nvSpPr>
          <p:cNvPr id="3" name="Content Placeholder 2"/>
          <p:cNvSpPr>
            <a:spLocks noGrp="1"/>
          </p:cNvSpPr>
          <p:nvPr>
            <p:ph idx="1"/>
          </p:nvPr>
        </p:nvSpPr>
        <p:spPr/>
        <p:txBody>
          <a:bodyPr/>
          <a:lstStyle/>
          <a:p>
            <a:pPr marL="0" indent="0">
              <a:buNone/>
            </a:pPr>
            <a:r>
              <a:rPr lang="en-CA" b="1" i="1" dirty="0"/>
              <a:t>1Jn 4:2</a:t>
            </a:r>
            <a:r>
              <a:rPr lang="en-CA" i="1" dirty="0"/>
              <a:t>  By this you know the Spirit of God: every spirit that </a:t>
            </a:r>
            <a:r>
              <a:rPr lang="en-CA" b="1" i="1" dirty="0" smtClean="0"/>
              <a:t>confesses/covenant</a:t>
            </a:r>
            <a:r>
              <a:rPr lang="en-CA" i="1" dirty="0" smtClean="0"/>
              <a:t> </a:t>
            </a:r>
            <a:r>
              <a:rPr lang="en-CA" i="1" dirty="0"/>
              <a:t>that Jesus Christ has come in the flesh is of God;</a:t>
            </a:r>
            <a:endParaRPr lang="en-CA" b="1" i="1" dirty="0" smtClean="0"/>
          </a:p>
          <a:p>
            <a:pPr marL="0" indent="0">
              <a:buNone/>
            </a:pPr>
            <a:endParaRPr lang="en-CA" b="1" dirty="0"/>
          </a:p>
          <a:p>
            <a:pPr marL="0" indent="0">
              <a:buNone/>
            </a:pPr>
            <a:r>
              <a:rPr lang="en-CA" b="1" dirty="0" smtClean="0">
                <a:solidFill>
                  <a:srgbClr val="C00000"/>
                </a:solidFill>
              </a:rPr>
              <a:t>1Jn </a:t>
            </a:r>
            <a:r>
              <a:rPr lang="en-CA" b="1" dirty="0">
                <a:solidFill>
                  <a:srgbClr val="C00000"/>
                </a:solidFill>
              </a:rPr>
              <a:t>4:2</a:t>
            </a:r>
            <a:r>
              <a:rPr lang="en-CA" dirty="0">
                <a:solidFill>
                  <a:srgbClr val="C00000"/>
                </a:solidFill>
              </a:rPr>
              <a:t>  in this know ye the Spirit of God; every spirit that doth </a:t>
            </a:r>
            <a:r>
              <a:rPr lang="en-CA" dirty="0" smtClean="0">
                <a:solidFill>
                  <a:srgbClr val="C00000"/>
                </a:solidFill>
              </a:rPr>
              <a:t>confess/covenant </a:t>
            </a:r>
            <a:r>
              <a:rPr lang="en-CA" dirty="0">
                <a:solidFill>
                  <a:srgbClr val="C00000"/>
                </a:solidFill>
              </a:rPr>
              <a:t>Jesus Christ </a:t>
            </a:r>
            <a:r>
              <a:rPr lang="en-CA" b="1" dirty="0">
                <a:solidFill>
                  <a:srgbClr val="C00000"/>
                </a:solidFill>
              </a:rPr>
              <a:t>in the </a:t>
            </a:r>
            <a:r>
              <a:rPr lang="en-CA" b="1" dirty="0" smtClean="0">
                <a:solidFill>
                  <a:srgbClr val="C00000"/>
                </a:solidFill>
              </a:rPr>
              <a:t>flesh, </a:t>
            </a:r>
            <a:r>
              <a:rPr lang="en-CA" dirty="0" smtClean="0">
                <a:solidFill>
                  <a:srgbClr val="C00000"/>
                </a:solidFill>
              </a:rPr>
              <a:t>has come </a:t>
            </a:r>
            <a:r>
              <a:rPr lang="en-CA" dirty="0">
                <a:solidFill>
                  <a:srgbClr val="C00000"/>
                </a:solidFill>
              </a:rPr>
              <a:t>of God it is</a:t>
            </a:r>
            <a:r>
              <a:rPr lang="en-CA" dirty="0" smtClean="0">
                <a:solidFill>
                  <a:srgbClr val="C00000"/>
                </a:solidFill>
              </a:rPr>
              <a:t>, </a:t>
            </a:r>
            <a:r>
              <a:rPr lang="en-CA" dirty="0" smtClean="0"/>
              <a:t>(</a:t>
            </a:r>
            <a:r>
              <a:rPr lang="en-CA" b="1" dirty="0" smtClean="0"/>
              <a:t>YLT)</a:t>
            </a:r>
          </a:p>
          <a:p>
            <a:pPr marL="0" indent="0">
              <a:buNone/>
            </a:pPr>
            <a:endParaRPr lang="en-CA" b="1" dirty="0"/>
          </a:p>
          <a:p>
            <a:pPr marL="0" indent="0">
              <a:buNone/>
            </a:pPr>
            <a:r>
              <a:rPr lang="en-CA" b="1" dirty="0" smtClean="0"/>
              <a:t>If it would just be a matter of saying that you believe that </a:t>
            </a:r>
            <a:r>
              <a:rPr lang="en-CA" b="1" dirty="0" err="1" smtClean="0"/>
              <a:t>Yeshua</a:t>
            </a:r>
            <a:r>
              <a:rPr lang="en-CA" b="1" dirty="0" smtClean="0"/>
              <a:t> has come in the flesh, then the demons would be saved.</a:t>
            </a:r>
            <a:endParaRPr lang="en-CA" b="1" dirty="0"/>
          </a:p>
        </p:txBody>
      </p:sp>
    </p:spTree>
    <p:extLst>
      <p:ext uri="{BB962C8B-B14F-4D97-AF65-F5344CB8AC3E}">
        <p14:creationId xmlns:p14="http://schemas.microsoft.com/office/powerpoint/2010/main" val="198308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Quote from Aramaic English NT pg. 656</a:t>
            </a:r>
            <a:r>
              <a:rPr lang="en-CA" b="1" dirty="0" smtClean="0"/>
              <a:t>;</a:t>
            </a:r>
            <a:endParaRPr lang="en-CA" dirty="0"/>
          </a:p>
        </p:txBody>
      </p:sp>
      <p:sp>
        <p:nvSpPr>
          <p:cNvPr id="3" name="Content Placeholder 2"/>
          <p:cNvSpPr>
            <a:spLocks noGrp="1"/>
          </p:cNvSpPr>
          <p:nvPr>
            <p:ph idx="1"/>
          </p:nvPr>
        </p:nvSpPr>
        <p:spPr>
          <a:xfrm>
            <a:off x="838200" y="1690688"/>
            <a:ext cx="10515600" cy="4820947"/>
          </a:xfrm>
        </p:spPr>
        <p:txBody>
          <a:bodyPr/>
          <a:lstStyle/>
          <a:p>
            <a:r>
              <a:rPr lang="en-CA" dirty="0"/>
              <a:t>The spirit of </a:t>
            </a:r>
            <a:r>
              <a:rPr lang="en-CA" dirty="0" err="1"/>
              <a:t>Mashiyach</a:t>
            </a:r>
            <a:r>
              <a:rPr lang="en-CA" dirty="0"/>
              <a:t> dwells inside a person. This </a:t>
            </a:r>
            <a:r>
              <a:rPr lang="en-CA" b="1" dirty="0"/>
              <a:t>does not</a:t>
            </a:r>
            <a:r>
              <a:rPr lang="en-CA" dirty="0"/>
              <a:t> refer to </a:t>
            </a:r>
            <a:r>
              <a:rPr lang="en-CA" dirty="0" err="1"/>
              <a:t>Yeshua</a:t>
            </a:r>
            <a:r>
              <a:rPr lang="en-CA" dirty="0"/>
              <a:t> coming in the flesh to earth; even the demons know that much. </a:t>
            </a:r>
            <a:r>
              <a:rPr lang="en-CA" i="1" dirty="0"/>
              <a:t>See Luke 4:41  </a:t>
            </a:r>
            <a:endParaRPr lang="en-CA" dirty="0"/>
          </a:p>
          <a:p>
            <a:r>
              <a:rPr lang="en-CA" i="1" dirty="0"/>
              <a:t>  </a:t>
            </a:r>
            <a:r>
              <a:rPr lang="en-CA" b="1" dirty="0" err="1"/>
              <a:t>Luk</a:t>
            </a:r>
            <a:r>
              <a:rPr lang="en-CA" b="1" dirty="0"/>
              <a:t> 4:41</a:t>
            </a:r>
            <a:r>
              <a:rPr lang="en-CA" dirty="0"/>
              <a:t>  And also demons came out of many, </a:t>
            </a:r>
            <a:r>
              <a:rPr lang="en-CA" b="1" u="sng" dirty="0"/>
              <a:t>crying out and saying, You are the Christ, the Son of God!</a:t>
            </a:r>
            <a:r>
              <a:rPr lang="en-CA" dirty="0"/>
              <a:t> And rebuking </a:t>
            </a:r>
            <a:r>
              <a:rPr lang="en-CA" i="1" dirty="0"/>
              <a:t>them</a:t>
            </a:r>
            <a:r>
              <a:rPr lang="en-CA" dirty="0"/>
              <a:t>, He did not allow them to speak; </a:t>
            </a:r>
            <a:r>
              <a:rPr lang="en-CA" b="1" u="sng" dirty="0"/>
              <a:t>for they knew Him to be the Christ</a:t>
            </a:r>
            <a:r>
              <a:rPr lang="en-CA" dirty="0"/>
              <a:t>.</a:t>
            </a:r>
          </a:p>
          <a:p>
            <a:r>
              <a:rPr lang="en-CA" b="1" dirty="0" smtClean="0"/>
              <a:t>This spirit </a:t>
            </a:r>
            <a:r>
              <a:rPr lang="en-CA" b="1" dirty="0"/>
              <a:t>refers to the </a:t>
            </a:r>
            <a:r>
              <a:rPr lang="en-CA" b="1" dirty="0" err="1"/>
              <a:t>neshama</a:t>
            </a:r>
            <a:r>
              <a:rPr lang="en-CA" dirty="0"/>
              <a:t>, being placed in man from the beginning, which is evidenced by living a set apart/holy life unto </a:t>
            </a:r>
            <a:r>
              <a:rPr lang="en-CA" dirty="0" err="1"/>
              <a:t>Yahovah</a:t>
            </a:r>
            <a:r>
              <a:rPr lang="en-CA" dirty="0"/>
              <a:t>, having Torah written upon the heart and growing in the image of </a:t>
            </a:r>
            <a:r>
              <a:rPr lang="en-CA" dirty="0" err="1"/>
              <a:t>Mashiyach</a:t>
            </a:r>
            <a:r>
              <a:rPr lang="en-CA" dirty="0"/>
              <a:t>.</a:t>
            </a:r>
          </a:p>
        </p:txBody>
      </p:sp>
    </p:spTree>
    <p:extLst>
      <p:ext uri="{BB962C8B-B14F-4D97-AF65-F5344CB8AC3E}">
        <p14:creationId xmlns:p14="http://schemas.microsoft.com/office/powerpoint/2010/main" val="390198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37748"/>
          </a:xfrm>
        </p:spPr>
        <p:txBody>
          <a:bodyPr>
            <a:normAutofit/>
          </a:bodyPr>
          <a:lstStyle/>
          <a:p>
            <a:pPr algn="ctr"/>
            <a:r>
              <a:rPr lang="en-CA" sz="6000" b="1" dirty="0" smtClean="0"/>
              <a:t>Questions we will look at;</a:t>
            </a:r>
            <a:endParaRPr lang="en-CA" sz="6000" b="1" dirty="0"/>
          </a:p>
        </p:txBody>
      </p:sp>
      <p:sp>
        <p:nvSpPr>
          <p:cNvPr id="3" name="Content Placeholder 2"/>
          <p:cNvSpPr>
            <a:spLocks noGrp="1"/>
          </p:cNvSpPr>
          <p:nvPr>
            <p:ph idx="1"/>
          </p:nvPr>
        </p:nvSpPr>
        <p:spPr>
          <a:xfrm>
            <a:off x="838200" y="2840181"/>
            <a:ext cx="10515600" cy="3336781"/>
          </a:xfrm>
        </p:spPr>
        <p:txBody>
          <a:bodyPr/>
          <a:lstStyle/>
          <a:p>
            <a:pPr marL="0" indent="0">
              <a:buNone/>
            </a:pPr>
            <a:r>
              <a:rPr lang="en-CA" sz="5400" dirty="0"/>
              <a:t>1. Qualifying a</a:t>
            </a:r>
            <a:r>
              <a:rPr lang="en-CA" sz="5400" dirty="0" smtClean="0"/>
              <a:t> </a:t>
            </a:r>
            <a:r>
              <a:rPr lang="en-CA" sz="5400" dirty="0"/>
              <a:t>teacher, prophet.</a:t>
            </a:r>
          </a:p>
          <a:p>
            <a:pPr marL="0" indent="0">
              <a:buNone/>
            </a:pPr>
            <a:r>
              <a:rPr lang="en-CA" sz="5400" dirty="0"/>
              <a:t>2. Testing the spirit</a:t>
            </a:r>
          </a:p>
          <a:p>
            <a:pPr marL="0" indent="0">
              <a:buNone/>
            </a:pPr>
            <a:r>
              <a:rPr lang="en-CA" sz="5400" dirty="0"/>
              <a:t>3. What are destructive heresies?</a:t>
            </a:r>
          </a:p>
          <a:p>
            <a:pPr marL="0" indent="0">
              <a:buNone/>
            </a:pPr>
            <a:endParaRPr lang="en-CA" dirty="0"/>
          </a:p>
        </p:txBody>
      </p:sp>
    </p:spTree>
    <p:extLst>
      <p:ext uri="{BB962C8B-B14F-4D97-AF65-F5344CB8AC3E}">
        <p14:creationId xmlns:p14="http://schemas.microsoft.com/office/powerpoint/2010/main" val="1054191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What is the Holy Spirit?</a:t>
            </a:r>
            <a:r>
              <a:rPr lang="en-CA" dirty="0"/>
              <a:t> </a:t>
            </a:r>
          </a:p>
        </p:txBody>
      </p:sp>
      <p:sp>
        <p:nvSpPr>
          <p:cNvPr id="3" name="Content Placeholder 2"/>
          <p:cNvSpPr>
            <a:spLocks noGrp="1"/>
          </p:cNvSpPr>
          <p:nvPr>
            <p:ph idx="1"/>
          </p:nvPr>
        </p:nvSpPr>
        <p:spPr/>
        <p:txBody>
          <a:bodyPr/>
          <a:lstStyle/>
          <a:p>
            <a:pPr marL="0" indent="0" algn="ctr">
              <a:buNone/>
            </a:pPr>
            <a:r>
              <a:rPr lang="en-CA" sz="4000" dirty="0"/>
              <a:t>The Holy Spirit is </a:t>
            </a:r>
            <a:r>
              <a:rPr lang="en-CA" sz="4000" dirty="0" err="1" smtClean="0"/>
              <a:t>Yahovah’s</a:t>
            </a:r>
            <a:r>
              <a:rPr lang="en-CA" sz="4000" dirty="0" smtClean="0"/>
              <a:t> </a:t>
            </a:r>
            <a:r>
              <a:rPr lang="en-CA" sz="4000" dirty="0"/>
              <a:t>intrinsic nature</a:t>
            </a:r>
            <a:r>
              <a:rPr lang="en-CA" dirty="0"/>
              <a:t>. </a:t>
            </a:r>
            <a:endParaRPr lang="en-CA" dirty="0" smtClean="0"/>
          </a:p>
          <a:p>
            <a:pPr marL="0" indent="0" algn="ctr">
              <a:buNone/>
            </a:pPr>
            <a:endParaRPr lang="en-CA" dirty="0"/>
          </a:p>
          <a:p>
            <a:r>
              <a:rPr lang="en-CA" b="1" dirty="0"/>
              <a:t>H5397 </a:t>
            </a:r>
            <a:r>
              <a:rPr lang="en-CA" b="1" dirty="0" err="1"/>
              <a:t>Neshama</a:t>
            </a:r>
            <a:r>
              <a:rPr lang="en-CA" b="1" dirty="0"/>
              <a:t>. </a:t>
            </a:r>
            <a:r>
              <a:rPr lang="en-CA" dirty="0"/>
              <a:t>Breath or spirit divine </a:t>
            </a:r>
            <a:r>
              <a:rPr lang="en-CA" i="1" dirty="0"/>
              <a:t>inspiration</a:t>
            </a:r>
            <a:r>
              <a:rPr lang="en-CA" dirty="0"/>
              <a:t>, </a:t>
            </a:r>
            <a:r>
              <a:rPr lang="en-CA" i="1" dirty="0"/>
              <a:t>intellect</a:t>
            </a:r>
            <a:r>
              <a:rPr lang="en-CA" dirty="0"/>
              <a:t>. </a:t>
            </a:r>
          </a:p>
          <a:p>
            <a:r>
              <a:rPr lang="en-CA" b="1" dirty="0"/>
              <a:t>Gen 2:7</a:t>
            </a:r>
            <a:r>
              <a:rPr lang="en-CA" dirty="0"/>
              <a:t>  And </a:t>
            </a:r>
            <a:r>
              <a:rPr lang="en-CA" dirty="0" err="1" smtClean="0"/>
              <a:t>Yahovah</a:t>
            </a:r>
            <a:r>
              <a:rPr lang="en-CA" dirty="0" smtClean="0"/>
              <a:t> Elohim </a:t>
            </a:r>
            <a:r>
              <a:rPr lang="en-CA" dirty="0"/>
              <a:t>formed man </a:t>
            </a:r>
            <a:r>
              <a:rPr lang="en-CA" i="1" dirty="0"/>
              <a:t>of the</a:t>
            </a:r>
            <a:r>
              <a:rPr lang="en-CA" dirty="0"/>
              <a:t> dust of the ground, and breathed into his nostrils the </a:t>
            </a:r>
            <a:r>
              <a:rPr lang="en-CA" b="1" dirty="0" smtClean="0"/>
              <a:t>breath/</a:t>
            </a:r>
            <a:r>
              <a:rPr lang="en-CA" b="1" dirty="0" err="1" smtClean="0"/>
              <a:t>neshama</a:t>
            </a:r>
            <a:r>
              <a:rPr lang="en-CA" dirty="0" smtClean="0"/>
              <a:t> </a:t>
            </a:r>
            <a:r>
              <a:rPr lang="en-CA" dirty="0"/>
              <a:t>of life; and man became a living soul</a:t>
            </a:r>
            <a:r>
              <a:rPr lang="en-CA" dirty="0" smtClean="0"/>
              <a:t>.</a:t>
            </a:r>
          </a:p>
          <a:p>
            <a:pPr marL="0" indent="0">
              <a:buNone/>
            </a:pPr>
            <a:endParaRPr lang="en-CA" dirty="0"/>
          </a:p>
          <a:p>
            <a:pPr marL="0" indent="0" algn="ctr">
              <a:buNone/>
            </a:pPr>
            <a:r>
              <a:rPr lang="en-CA" dirty="0"/>
              <a:t>The </a:t>
            </a:r>
            <a:r>
              <a:rPr lang="en-CA" dirty="0" err="1"/>
              <a:t>Ruach</a:t>
            </a:r>
            <a:r>
              <a:rPr lang="en-CA" dirty="0"/>
              <a:t> helps us to recall the word of </a:t>
            </a:r>
            <a:r>
              <a:rPr lang="en-CA" dirty="0" err="1" smtClean="0"/>
              <a:t>Yahovah</a:t>
            </a:r>
            <a:r>
              <a:rPr lang="en-CA" dirty="0" smtClean="0"/>
              <a:t>!</a:t>
            </a:r>
            <a:endParaRPr lang="en-CA" dirty="0"/>
          </a:p>
        </p:txBody>
      </p:sp>
    </p:spTree>
    <p:extLst>
      <p:ext uri="{BB962C8B-B14F-4D97-AF65-F5344CB8AC3E}">
        <p14:creationId xmlns:p14="http://schemas.microsoft.com/office/powerpoint/2010/main" val="1926681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Who is the Holy Spirit given to</a:t>
            </a:r>
            <a:r>
              <a:rPr lang="en-CA" b="1" dirty="0" smtClean="0"/>
              <a:t>?</a:t>
            </a:r>
            <a:endParaRPr lang="en-CA" dirty="0"/>
          </a:p>
        </p:txBody>
      </p:sp>
      <p:sp>
        <p:nvSpPr>
          <p:cNvPr id="3" name="Content Placeholder 2"/>
          <p:cNvSpPr>
            <a:spLocks noGrp="1"/>
          </p:cNvSpPr>
          <p:nvPr>
            <p:ph idx="1"/>
          </p:nvPr>
        </p:nvSpPr>
        <p:spPr>
          <a:xfrm>
            <a:off x="838200" y="1510145"/>
            <a:ext cx="10515600" cy="4918364"/>
          </a:xfrm>
        </p:spPr>
        <p:txBody>
          <a:bodyPr>
            <a:normAutofit lnSpcReduction="10000"/>
          </a:bodyPr>
          <a:lstStyle/>
          <a:p>
            <a:pPr marL="0" indent="0" algn="ctr">
              <a:buNone/>
            </a:pPr>
            <a:r>
              <a:rPr lang="en-CA" sz="4300" b="1" dirty="0"/>
              <a:t>Act 5:32</a:t>
            </a:r>
            <a:r>
              <a:rPr lang="en-CA" sz="4300" dirty="0"/>
              <a:t>  And we are His witnesses of these things. And </a:t>
            </a:r>
            <a:r>
              <a:rPr lang="en-CA" sz="4300" i="1" dirty="0"/>
              <a:t>so</a:t>
            </a:r>
            <a:r>
              <a:rPr lang="en-CA" sz="4300" dirty="0"/>
              <a:t> also </a:t>
            </a:r>
            <a:r>
              <a:rPr lang="en-CA" sz="4300" i="1" dirty="0"/>
              <a:t>is</a:t>
            </a:r>
            <a:r>
              <a:rPr lang="en-CA" sz="4300" dirty="0"/>
              <a:t> the </a:t>
            </a:r>
            <a:r>
              <a:rPr lang="en-CA" sz="4300" u="sng" dirty="0"/>
              <a:t>Holy Spirit</a:t>
            </a:r>
            <a:r>
              <a:rPr lang="en-CA" sz="4300" dirty="0"/>
              <a:t>, whom </a:t>
            </a:r>
            <a:r>
              <a:rPr lang="en-CA" sz="4300" dirty="0" smtClean="0"/>
              <a:t>Elohim </a:t>
            </a:r>
            <a:r>
              <a:rPr lang="en-CA" sz="4300" dirty="0"/>
              <a:t>has </a:t>
            </a:r>
            <a:r>
              <a:rPr lang="en-CA" sz="4300" b="1" dirty="0"/>
              <a:t>given to those who obey Him</a:t>
            </a:r>
            <a:r>
              <a:rPr lang="en-CA" sz="4300" dirty="0" smtClean="0"/>
              <a:t>.</a:t>
            </a:r>
          </a:p>
          <a:p>
            <a:pPr marL="0" indent="0" algn="ctr">
              <a:buNone/>
            </a:pPr>
            <a:endParaRPr lang="en-CA" sz="4300" dirty="0" smtClean="0"/>
          </a:p>
          <a:p>
            <a:pPr marL="0" indent="0" algn="ctr">
              <a:buNone/>
            </a:pPr>
            <a:r>
              <a:rPr lang="en-CA" sz="4300" b="1" dirty="0"/>
              <a:t>2Pe 1:21</a:t>
            </a:r>
            <a:r>
              <a:rPr lang="en-CA" sz="4300" dirty="0"/>
              <a:t>  For prophecy was not borne at any time by </a:t>
            </a:r>
            <a:r>
              <a:rPr lang="en-CA" sz="4300" i="1" dirty="0"/>
              <a:t>the</a:t>
            </a:r>
            <a:r>
              <a:rPr lang="en-CA" sz="4300" dirty="0"/>
              <a:t> will of man, but </a:t>
            </a:r>
            <a:r>
              <a:rPr lang="en-CA" sz="4300" b="1" dirty="0"/>
              <a:t>holy men </a:t>
            </a:r>
            <a:r>
              <a:rPr lang="en-CA" sz="4300" b="1" dirty="0" smtClean="0"/>
              <a:t>of Elohim </a:t>
            </a:r>
            <a:r>
              <a:rPr lang="en-CA" sz="4300" b="1" dirty="0"/>
              <a:t>spoke being borne along by the Holy Spirit. </a:t>
            </a:r>
          </a:p>
        </p:txBody>
      </p:sp>
    </p:spTree>
    <p:extLst>
      <p:ext uri="{BB962C8B-B14F-4D97-AF65-F5344CB8AC3E}">
        <p14:creationId xmlns:p14="http://schemas.microsoft.com/office/powerpoint/2010/main" val="3440696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544"/>
            <a:ext cx="10515600" cy="6414655"/>
          </a:xfrm>
        </p:spPr>
        <p:txBody>
          <a:bodyPr>
            <a:normAutofit fontScale="92500" lnSpcReduction="20000"/>
          </a:bodyPr>
          <a:lstStyle/>
          <a:p>
            <a:r>
              <a:rPr lang="en-CA" b="1" dirty="0"/>
              <a:t>Act 7:37</a:t>
            </a:r>
            <a:r>
              <a:rPr lang="en-CA" dirty="0"/>
              <a:t>  This is that Moses who said to the sons of Israel, </a:t>
            </a:r>
            <a:r>
              <a:rPr lang="en-CA" dirty="0" smtClean="0"/>
              <a:t>“</a:t>
            </a:r>
            <a:r>
              <a:rPr lang="en-CA" i="1" dirty="0" err="1" smtClean="0"/>
              <a:t>Yahovah</a:t>
            </a:r>
            <a:r>
              <a:rPr lang="en-CA" dirty="0" smtClean="0"/>
              <a:t> </a:t>
            </a:r>
            <a:r>
              <a:rPr lang="en-CA" dirty="0"/>
              <a:t>your Elohim shall raise up a Prophet to you from your brothers, </a:t>
            </a:r>
            <a:r>
              <a:rPr lang="en-CA" i="1" dirty="0"/>
              <a:t>One</a:t>
            </a:r>
            <a:r>
              <a:rPr lang="en-CA" dirty="0"/>
              <a:t> like me; you shall hear Him." </a:t>
            </a:r>
          </a:p>
          <a:p>
            <a:r>
              <a:rPr lang="en-CA" dirty="0"/>
              <a:t>Act 7:38  This is he who was in the congregation in the wilderness with the Angel who spoke to him in Mount Sinai, and </a:t>
            </a:r>
            <a:r>
              <a:rPr lang="en-CA" i="1" dirty="0"/>
              <a:t>with</a:t>
            </a:r>
            <a:r>
              <a:rPr lang="en-CA" dirty="0"/>
              <a:t> our fathers, who received the living words to give to us, </a:t>
            </a:r>
          </a:p>
          <a:p>
            <a:r>
              <a:rPr lang="en-CA" dirty="0"/>
              <a:t>Act 7:39  to whom our fathers would not be obedient, but thrust </a:t>
            </a:r>
            <a:r>
              <a:rPr lang="en-CA" i="1" dirty="0"/>
              <a:t>him</a:t>
            </a:r>
            <a:r>
              <a:rPr lang="en-CA" dirty="0"/>
              <a:t> away and turned back again to Egypt in their hearts, </a:t>
            </a:r>
          </a:p>
          <a:p>
            <a:r>
              <a:rPr lang="en-CA" dirty="0"/>
              <a:t>Act 7:40  saying to Aaron, "Make us gods to go before us, for </a:t>
            </a:r>
            <a:r>
              <a:rPr lang="en-CA" i="1" dirty="0"/>
              <a:t>as for</a:t>
            </a:r>
            <a:r>
              <a:rPr lang="en-CA" dirty="0"/>
              <a:t> this Moses who brought us out of </a:t>
            </a:r>
            <a:r>
              <a:rPr lang="en-CA" i="1" dirty="0"/>
              <a:t>the</a:t>
            </a:r>
            <a:r>
              <a:rPr lang="en-CA" dirty="0"/>
              <a:t> land of Egypt, we do not know what has become of him." </a:t>
            </a:r>
          </a:p>
          <a:p>
            <a:pPr marL="0" indent="0">
              <a:buNone/>
            </a:pPr>
            <a:endParaRPr lang="en-CA" dirty="0"/>
          </a:p>
          <a:p>
            <a:r>
              <a:rPr lang="en-CA" b="1" dirty="0"/>
              <a:t>Act 7:51</a:t>
            </a:r>
            <a:r>
              <a:rPr lang="en-CA" dirty="0"/>
              <a:t>  O stiff-necked and uncircumcised in heart and ears! </a:t>
            </a:r>
            <a:r>
              <a:rPr lang="en-CA" u="sng" dirty="0"/>
              <a:t>You always resist the Holy Spirit. As your fathers </a:t>
            </a:r>
            <a:r>
              <a:rPr lang="en-CA" i="1" u="sng" dirty="0"/>
              <a:t>did</a:t>
            </a:r>
            <a:r>
              <a:rPr lang="en-CA" u="sng" dirty="0"/>
              <a:t>, so you do. </a:t>
            </a:r>
          </a:p>
          <a:p>
            <a:r>
              <a:rPr lang="en-CA" dirty="0"/>
              <a:t>Act 7:52  Which of the prophets did your fathers not persecute? And they killed those who foretold the coming of the Just One, of whom you have now been the betrayers and murderers; </a:t>
            </a:r>
          </a:p>
          <a:p>
            <a:r>
              <a:rPr lang="en-CA" dirty="0"/>
              <a:t>Act 7:53  who received the Law through disposition of angels, and </a:t>
            </a:r>
            <a:r>
              <a:rPr lang="en-CA" b="1" dirty="0"/>
              <a:t>did not keep </a:t>
            </a:r>
            <a:r>
              <a:rPr lang="en-CA" b="1" i="1" dirty="0"/>
              <a:t>it</a:t>
            </a:r>
            <a:r>
              <a:rPr lang="en-CA" i="1" dirty="0"/>
              <a:t>.</a:t>
            </a:r>
            <a:r>
              <a:rPr lang="en-CA" dirty="0"/>
              <a:t> </a:t>
            </a:r>
          </a:p>
        </p:txBody>
      </p:sp>
    </p:spTree>
    <p:extLst>
      <p:ext uri="{BB962C8B-B14F-4D97-AF65-F5344CB8AC3E}">
        <p14:creationId xmlns:p14="http://schemas.microsoft.com/office/powerpoint/2010/main" val="1070446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What is the purpose of the Holy Spirit</a:t>
            </a:r>
            <a:r>
              <a:rPr lang="en-CA" b="1" dirty="0" smtClean="0"/>
              <a:t>?</a:t>
            </a:r>
            <a:endParaRPr lang="en-CA" dirty="0"/>
          </a:p>
        </p:txBody>
      </p:sp>
      <p:sp>
        <p:nvSpPr>
          <p:cNvPr id="3" name="Content Placeholder 2"/>
          <p:cNvSpPr>
            <a:spLocks noGrp="1"/>
          </p:cNvSpPr>
          <p:nvPr>
            <p:ph idx="1"/>
          </p:nvPr>
        </p:nvSpPr>
        <p:spPr>
          <a:xfrm>
            <a:off x="838200" y="1551709"/>
            <a:ext cx="10515600" cy="4918364"/>
          </a:xfrm>
        </p:spPr>
        <p:txBody>
          <a:bodyPr>
            <a:normAutofit lnSpcReduction="10000"/>
          </a:bodyPr>
          <a:lstStyle/>
          <a:p>
            <a:r>
              <a:rPr lang="en-CA" b="1" dirty="0" err="1"/>
              <a:t>Eze</a:t>
            </a:r>
            <a:r>
              <a:rPr lang="en-CA" b="1" dirty="0"/>
              <a:t> 36:26</a:t>
            </a:r>
            <a:r>
              <a:rPr lang="en-CA" dirty="0"/>
              <a:t> And I will also give you a new heart, and I will put a new spirit within you. And I will take away the stony heart out of your flesh, and I will give to you a heart of flesh.</a:t>
            </a:r>
          </a:p>
          <a:p>
            <a:r>
              <a:rPr lang="en-CA" dirty="0" err="1"/>
              <a:t>Eze</a:t>
            </a:r>
            <a:r>
              <a:rPr lang="en-CA" dirty="0"/>
              <a:t> 36:27 </a:t>
            </a:r>
            <a:r>
              <a:rPr lang="en-CA" u="sng" dirty="0"/>
              <a:t>And I will put My Spirit within you and cause you to walk in My statutes, and you shall keep My </a:t>
            </a:r>
            <a:r>
              <a:rPr lang="en-CA" u="sng" dirty="0" smtClean="0"/>
              <a:t>judg</a:t>
            </a:r>
            <a:r>
              <a:rPr lang="en-CA" u="sng" dirty="0"/>
              <a:t>m</a:t>
            </a:r>
            <a:r>
              <a:rPr lang="en-CA" u="sng" dirty="0" smtClean="0"/>
              <a:t>ents </a:t>
            </a:r>
            <a:r>
              <a:rPr lang="en-CA" dirty="0"/>
              <a:t>and </a:t>
            </a:r>
            <a:r>
              <a:rPr lang="en-CA" b="1" dirty="0"/>
              <a:t>do them</a:t>
            </a:r>
            <a:r>
              <a:rPr lang="en-CA" dirty="0" smtClean="0"/>
              <a:t>.</a:t>
            </a:r>
          </a:p>
          <a:p>
            <a:pPr marL="0" indent="0">
              <a:buNone/>
            </a:pPr>
            <a:endParaRPr lang="en-CA" dirty="0" smtClean="0"/>
          </a:p>
          <a:p>
            <a:r>
              <a:rPr lang="en-CA" b="1" dirty="0"/>
              <a:t>Joh 14:15</a:t>
            </a:r>
            <a:r>
              <a:rPr lang="en-CA" dirty="0"/>
              <a:t>  If you love Me, keep My commandments. </a:t>
            </a:r>
          </a:p>
          <a:p>
            <a:r>
              <a:rPr lang="en-CA" dirty="0"/>
              <a:t>Joh 14:16  And I will pray the Father, and He shall give you another Comforter, so that He may be with you forever, </a:t>
            </a:r>
          </a:p>
          <a:p>
            <a:r>
              <a:rPr lang="en-CA" dirty="0"/>
              <a:t>Joh 14:17  the </a:t>
            </a:r>
            <a:r>
              <a:rPr lang="en-CA" b="1" dirty="0"/>
              <a:t>Spirit of Truth</a:t>
            </a:r>
            <a:r>
              <a:rPr lang="en-CA" dirty="0"/>
              <a:t>, whom the world cannot receive because it does not see Him nor know Him. But you know Him, for He dwells with you and shall be in you. </a:t>
            </a:r>
          </a:p>
          <a:p>
            <a:pPr marL="0" indent="0">
              <a:buNone/>
            </a:pPr>
            <a:endParaRPr lang="en-CA" dirty="0"/>
          </a:p>
        </p:txBody>
      </p:sp>
    </p:spTree>
    <p:extLst>
      <p:ext uri="{BB962C8B-B14F-4D97-AF65-F5344CB8AC3E}">
        <p14:creationId xmlns:p14="http://schemas.microsoft.com/office/powerpoint/2010/main" val="38707030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545"/>
            <a:ext cx="10515600" cy="5276418"/>
          </a:xfrm>
        </p:spPr>
        <p:txBody>
          <a:bodyPr>
            <a:normAutofit lnSpcReduction="10000"/>
          </a:bodyPr>
          <a:lstStyle/>
          <a:p>
            <a:pPr marL="0" indent="0" algn="ctr">
              <a:buNone/>
            </a:pPr>
            <a:r>
              <a:rPr lang="en-CA" sz="7200" b="1" dirty="0"/>
              <a:t>Therefore, the way to test the spirit, is to line it and it’s message up with the Torah</a:t>
            </a:r>
            <a:r>
              <a:rPr lang="en-CA" sz="7200" b="1" dirty="0" smtClean="0"/>
              <a:t>.</a:t>
            </a:r>
          </a:p>
          <a:p>
            <a:pPr marL="0" indent="0" algn="ctr">
              <a:buNone/>
            </a:pPr>
            <a:r>
              <a:rPr lang="en-CA" sz="6000" b="1" dirty="0" smtClean="0">
                <a:solidFill>
                  <a:srgbClr val="FF0000"/>
                </a:solidFill>
              </a:rPr>
              <a:t>How important then is it to read the Torah portion?</a:t>
            </a:r>
            <a:endParaRPr lang="en-CA" sz="6000" dirty="0">
              <a:solidFill>
                <a:srgbClr val="FF0000"/>
              </a:solidFill>
            </a:endParaRPr>
          </a:p>
        </p:txBody>
      </p:sp>
    </p:spTree>
    <p:extLst>
      <p:ext uri="{BB962C8B-B14F-4D97-AF65-F5344CB8AC3E}">
        <p14:creationId xmlns:p14="http://schemas.microsoft.com/office/powerpoint/2010/main" val="4292957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What are destructive heresies</a:t>
            </a:r>
            <a:r>
              <a:rPr lang="en-CA" b="1" dirty="0" smtClean="0"/>
              <a:t>?</a:t>
            </a:r>
            <a:endParaRPr lang="en-CA" dirty="0"/>
          </a:p>
        </p:txBody>
      </p:sp>
      <p:sp>
        <p:nvSpPr>
          <p:cNvPr id="3" name="Content Placeholder 2"/>
          <p:cNvSpPr>
            <a:spLocks noGrp="1"/>
          </p:cNvSpPr>
          <p:nvPr>
            <p:ph idx="1"/>
          </p:nvPr>
        </p:nvSpPr>
        <p:spPr/>
        <p:txBody>
          <a:bodyPr>
            <a:normAutofit/>
          </a:bodyPr>
          <a:lstStyle/>
          <a:p>
            <a:r>
              <a:rPr lang="en-CA" sz="3600" b="1" dirty="0"/>
              <a:t>2Pe 2:1</a:t>
            </a:r>
            <a:r>
              <a:rPr lang="en-CA" sz="3600" dirty="0"/>
              <a:t>  But there were also </a:t>
            </a:r>
            <a:r>
              <a:rPr lang="en-CA" sz="3600" i="1" u="sng" dirty="0"/>
              <a:t>false prophets</a:t>
            </a:r>
            <a:r>
              <a:rPr lang="en-CA" sz="3600" dirty="0"/>
              <a:t> among the people, even as there will be </a:t>
            </a:r>
            <a:r>
              <a:rPr lang="en-CA" sz="3600" i="1" u="sng" dirty="0"/>
              <a:t>false teachers </a:t>
            </a:r>
            <a:r>
              <a:rPr lang="en-CA" sz="3600" dirty="0"/>
              <a:t>among you, who secretly will bring in </a:t>
            </a:r>
            <a:r>
              <a:rPr lang="en-CA" sz="3600" b="1" u="sng" dirty="0"/>
              <a:t>destructive heresies</a:t>
            </a:r>
            <a:r>
              <a:rPr lang="en-CA" sz="3600" dirty="0"/>
              <a:t>, even </a:t>
            </a:r>
            <a:r>
              <a:rPr lang="en-CA" sz="3600" i="1" u="sng" dirty="0">
                <a:solidFill>
                  <a:srgbClr val="C00000"/>
                </a:solidFill>
              </a:rPr>
              <a:t>denying</a:t>
            </a:r>
            <a:r>
              <a:rPr lang="en-CA" sz="3600" dirty="0">
                <a:solidFill>
                  <a:srgbClr val="C00000"/>
                </a:solidFill>
              </a:rPr>
              <a:t> the Master </a:t>
            </a:r>
            <a:r>
              <a:rPr lang="en-CA" sz="3600" dirty="0"/>
              <a:t>who bought them, bringing on themselves swift destruction. </a:t>
            </a:r>
          </a:p>
          <a:p>
            <a:r>
              <a:rPr lang="en-CA" sz="3600" b="1" dirty="0"/>
              <a:t>2Pe 2:2</a:t>
            </a:r>
            <a:r>
              <a:rPr lang="en-CA" sz="3600" dirty="0"/>
              <a:t>  And many will follow their pernicious ways, and because of them </a:t>
            </a:r>
            <a:r>
              <a:rPr lang="en-CA" sz="3600" b="1" u="sng" dirty="0"/>
              <a:t>the way of truth</a:t>
            </a:r>
            <a:r>
              <a:rPr lang="en-CA" sz="3600" dirty="0"/>
              <a:t> will be evil spoken of.</a:t>
            </a:r>
          </a:p>
        </p:txBody>
      </p:sp>
    </p:spTree>
    <p:extLst>
      <p:ext uri="{BB962C8B-B14F-4D97-AF65-F5344CB8AC3E}">
        <p14:creationId xmlns:p14="http://schemas.microsoft.com/office/powerpoint/2010/main" val="2314267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Define heresy</a:t>
            </a:r>
            <a:endParaRPr lang="en-CA" dirty="0"/>
          </a:p>
        </p:txBody>
      </p:sp>
      <p:sp>
        <p:nvSpPr>
          <p:cNvPr id="3" name="Content Placeholder 2"/>
          <p:cNvSpPr>
            <a:spLocks noGrp="1"/>
          </p:cNvSpPr>
          <p:nvPr>
            <p:ph idx="1"/>
          </p:nvPr>
        </p:nvSpPr>
        <p:spPr>
          <a:xfrm>
            <a:off x="838200" y="1825624"/>
            <a:ext cx="10515600" cy="4533611"/>
          </a:xfrm>
        </p:spPr>
        <p:txBody>
          <a:bodyPr>
            <a:noAutofit/>
          </a:bodyPr>
          <a:lstStyle/>
          <a:p>
            <a:pPr marL="0" indent="0">
              <a:buNone/>
            </a:pPr>
            <a:r>
              <a:rPr lang="en-CA" sz="3200" b="1" dirty="0"/>
              <a:t>Heresy</a:t>
            </a:r>
            <a:r>
              <a:rPr lang="en-CA" sz="3200" dirty="0"/>
              <a:t> from a Greek word signifying (1) disunion (2) the opinion chosen, and (3) the sect holding the opinion. In the Acts of the Apostles it denotes a sect, without reference to its character. Elsewhere, however, in the New Testament it has a different meaning attached to it. Paul ranks "heresies" with crimes and seditions. This word also denotes divisions or schisms in the synagogue. In </a:t>
            </a:r>
            <a:r>
              <a:rPr lang="en-CA" sz="3200" dirty="0">
                <a:hlinkClick r:id="rId2"/>
              </a:rPr>
              <a:t>Titus 3:10</a:t>
            </a:r>
            <a:r>
              <a:rPr lang="en-CA" sz="3200" dirty="0"/>
              <a:t> a "heretical person" is one who follows his own self-willed "questions," and who is to be avoided. Heresies thus came to signify </a:t>
            </a:r>
            <a:r>
              <a:rPr lang="en-CA" sz="3200" u="sng" dirty="0"/>
              <a:t>self-chosen doctrines</a:t>
            </a:r>
            <a:r>
              <a:rPr lang="en-CA" sz="3200" dirty="0"/>
              <a:t> not emanating from God.</a:t>
            </a:r>
          </a:p>
        </p:txBody>
      </p:sp>
    </p:spTree>
    <p:extLst>
      <p:ext uri="{BB962C8B-B14F-4D97-AF65-F5344CB8AC3E}">
        <p14:creationId xmlns:p14="http://schemas.microsoft.com/office/powerpoint/2010/main" val="3034018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6000" b="1" dirty="0"/>
              <a:t>How do you deny the Master</a:t>
            </a:r>
            <a:r>
              <a:rPr lang="en-CA" sz="6000" b="1" dirty="0" smtClean="0"/>
              <a:t>?</a:t>
            </a:r>
            <a:endParaRPr lang="en-CA" sz="6000" dirty="0"/>
          </a:p>
        </p:txBody>
      </p:sp>
      <p:sp>
        <p:nvSpPr>
          <p:cNvPr id="3" name="Content Placeholder 2"/>
          <p:cNvSpPr>
            <a:spLocks noGrp="1"/>
          </p:cNvSpPr>
          <p:nvPr>
            <p:ph idx="1"/>
          </p:nvPr>
        </p:nvSpPr>
        <p:spPr>
          <a:xfrm>
            <a:off x="838200" y="2382981"/>
            <a:ext cx="10515600" cy="3793981"/>
          </a:xfrm>
        </p:spPr>
        <p:txBody>
          <a:bodyPr/>
          <a:lstStyle/>
          <a:p>
            <a:pPr marL="0" indent="0">
              <a:buNone/>
            </a:pPr>
            <a:r>
              <a:rPr lang="en-CA" sz="4400" b="1" dirty="0"/>
              <a:t>Tit 1:16</a:t>
            </a:r>
            <a:r>
              <a:rPr lang="en-CA" sz="4400" dirty="0"/>
              <a:t> They profess that they know </a:t>
            </a:r>
            <a:r>
              <a:rPr lang="en-CA" sz="4400" dirty="0" smtClean="0"/>
              <a:t>Elohim, </a:t>
            </a:r>
            <a:r>
              <a:rPr lang="en-CA" sz="4400" dirty="0"/>
              <a:t>but in </a:t>
            </a:r>
            <a:r>
              <a:rPr lang="en-CA" sz="4400" i="1" dirty="0"/>
              <a:t>their</a:t>
            </a:r>
            <a:r>
              <a:rPr lang="en-CA" sz="4400" dirty="0"/>
              <a:t> </a:t>
            </a:r>
            <a:r>
              <a:rPr lang="en-CA" sz="4400" u="sng" dirty="0"/>
              <a:t>works they deny</a:t>
            </a:r>
            <a:r>
              <a:rPr lang="en-CA" sz="4400" dirty="0"/>
              <a:t> </a:t>
            </a:r>
            <a:r>
              <a:rPr lang="en-CA" sz="4400" i="1" dirty="0"/>
              <a:t>Him</a:t>
            </a:r>
            <a:r>
              <a:rPr lang="en-CA" sz="4400" dirty="0"/>
              <a:t>, being abominable and disobedient and reprobate/unapproved to every good work. </a:t>
            </a:r>
          </a:p>
          <a:p>
            <a:pPr marL="0" indent="0">
              <a:buNone/>
            </a:pPr>
            <a:endParaRPr lang="en-CA" dirty="0"/>
          </a:p>
        </p:txBody>
      </p:sp>
    </p:spTree>
    <p:extLst>
      <p:ext uri="{BB962C8B-B14F-4D97-AF65-F5344CB8AC3E}">
        <p14:creationId xmlns:p14="http://schemas.microsoft.com/office/powerpoint/2010/main" val="14784502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smtClean="0"/>
              <a:t>The pattern of denying the master</a:t>
            </a:r>
            <a:endParaRPr lang="en-CA" b="1" dirty="0"/>
          </a:p>
        </p:txBody>
      </p:sp>
      <p:sp>
        <p:nvSpPr>
          <p:cNvPr id="3" name="Content Placeholder 2"/>
          <p:cNvSpPr>
            <a:spLocks noGrp="1"/>
          </p:cNvSpPr>
          <p:nvPr>
            <p:ph idx="1"/>
          </p:nvPr>
        </p:nvSpPr>
        <p:spPr>
          <a:xfrm>
            <a:off x="838200" y="1482436"/>
            <a:ext cx="10515600" cy="5015345"/>
          </a:xfrm>
        </p:spPr>
        <p:txBody>
          <a:bodyPr>
            <a:normAutofit fontScale="85000" lnSpcReduction="10000"/>
          </a:bodyPr>
          <a:lstStyle/>
          <a:p>
            <a:r>
              <a:rPr lang="en-CA" dirty="0"/>
              <a:t>2Ti 3:1  Know this also, that in </a:t>
            </a:r>
            <a:r>
              <a:rPr lang="en-CA" i="1" dirty="0"/>
              <a:t>the</a:t>
            </a:r>
            <a:r>
              <a:rPr lang="en-CA" dirty="0"/>
              <a:t> last days grievous times will be at hand. </a:t>
            </a:r>
          </a:p>
          <a:p>
            <a:r>
              <a:rPr lang="en-CA" dirty="0"/>
              <a:t>2Ti 3:2  For men will be self-lovers, money-lovers, boasters, proud, blasphemers, disobedient to parents, unthankful, unholy, </a:t>
            </a:r>
          </a:p>
          <a:p>
            <a:r>
              <a:rPr lang="en-CA" dirty="0"/>
              <a:t>2Ti 3:3  without natural affection, unyielding, false accusers, without self-control, savage, despisers of good, </a:t>
            </a:r>
          </a:p>
          <a:p>
            <a:r>
              <a:rPr lang="en-CA" dirty="0"/>
              <a:t>2Ti 3:4  traitors, reckless, puffed up, lovers of pleasure rather than lovers of God, </a:t>
            </a:r>
          </a:p>
          <a:p>
            <a:r>
              <a:rPr lang="en-CA" b="1" dirty="0"/>
              <a:t>2Ti 3:5</a:t>
            </a:r>
            <a:r>
              <a:rPr lang="en-CA" dirty="0"/>
              <a:t>  having a form of godliness, but </a:t>
            </a:r>
            <a:r>
              <a:rPr lang="en-CA" u="sng" dirty="0"/>
              <a:t>denying the power </a:t>
            </a:r>
            <a:r>
              <a:rPr lang="en-CA" dirty="0"/>
              <a:t>of it; even turn away from these. </a:t>
            </a:r>
          </a:p>
          <a:p>
            <a:r>
              <a:rPr lang="en-CA" dirty="0"/>
              <a:t>2Ti 3:6  For of these are those who creep into houses and lead captive silly women loaded with sins, led away with different kinds of lusts, </a:t>
            </a:r>
          </a:p>
          <a:p>
            <a:r>
              <a:rPr lang="en-CA" dirty="0"/>
              <a:t>2Ti 3:7  ever learning and never able to come to the full knowledge of </a:t>
            </a:r>
            <a:r>
              <a:rPr lang="en-CA" i="1" dirty="0"/>
              <a:t>the</a:t>
            </a:r>
            <a:r>
              <a:rPr lang="en-CA" dirty="0"/>
              <a:t> truth. </a:t>
            </a:r>
          </a:p>
          <a:p>
            <a:r>
              <a:rPr lang="en-CA" dirty="0"/>
              <a:t>2Ti 3:8  But as </a:t>
            </a:r>
            <a:r>
              <a:rPr lang="en-CA" u="sng" dirty="0" err="1"/>
              <a:t>Jannes</a:t>
            </a:r>
            <a:r>
              <a:rPr lang="en-CA" u="sng" dirty="0"/>
              <a:t> and </a:t>
            </a:r>
            <a:r>
              <a:rPr lang="en-CA" u="sng" dirty="0" err="1"/>
              <a:t>Jambres</a:t>
            </a:r>
            <a:r>
              <a:rPr lang="en-CA" u="sng" dirty="0"/>
              <a:t> withstood Moses, so these also resist the truth, men of corrupt mind, reprobate concerning the faith</a:t>
            </a:r>
          </a:p>
        </p:txBody>
      </p:sp>
    </p:spTree>
    <p:extLst>
      <p:ext uri="{BB962C8B-B14F-4D97-AF65-F5344CB8AC3E}">
        <p14:creationId xmlns:p14="http://schemas.microsoft.com/office/powerpoint/2010/main" val="961002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b="1" dirty="0"/>
              <a:t>What was is the first destructive heresy that we see in Scripture? </a:t>
            </a:r>
            <a:endParaRPr lang="en-CA" dirty="0"/>
          </a:p>
        </p:txBody>
      </p:sp>
      <p:sp>
        <p:nvSpPr>
          <p:cNvPr id="3" name="Content Placeholder 2"/>
          <p:cNvSpPr>
            <a:spLocks noGrp="1"/>
          </p:cNvSpPr>
          <p:nvPr>
            <p:ph idx="1"/>
          </p:nvPr>
        </p:nvSpPr>
        <p:spPr>
          <a:xfrm>
            <a:off x="609600" y="1690689"/>
            <a:ext cx="11028218" cy="4945638"/>
          </a:xfrm>
        </p:spPr>
        <p:txBody>
          <a:bodyPr>
            <a:normAutofit fontScale="92500"/>
          </a:bodyPr>
          <a:lstStyle/>
          <a:p>
            <a:pPr marL="0" indent="0">
              <a:buNone/>
            </a:pPr>
            <a:r>
              <a:rPr lang="en-CA" sz="3600" b="1" i="1" dirty="0"/>
              <a:t>Gen 3:1</a:t>
            </a:r>
            <a:r>
              <a:rPr lang="en-CA" sz="3600" i="1" dirty="0"/>
              <a:t>  But the serpent was shrewder than any animal of the field that </a:t>
            </a:r>
            <a:r>
              <a:rPr lang="en-CA" sz="3600" i="1" dirty="0" err="1"/>
              <a:t>Yahovah</a:t>
            </a:r>
            <a:r>
              <a:rPr lang="en-CA" sz="3600" i="1" dirty="0"/>
              <a:t> Elohim made. So it said to the woman, </a:t>
            </a:r>
            <a:r>
              <a:rPr lang="en-CA" sz="3600" b="1" i="1" dirty="0"/>
              <a:t>“Did Elohim really say, </a:t>
            </a:r>
            <a:r>
              <a:rPr lang="en-CA" sz="3600" i="1" dirty="0"/>
              <a:t>‘You must not eat from all the trees of the garden</a:t>
            </a:r>
            <a:r>
              <a:rPr lang="en-CA" sz="3600" i="1" dirty="0" smtClean="0"/>
              <a:t>’?”</a:t>
            </a:r>
          </a:p>
          <a:p>
            <a:pPr marL="0" indent="0">
              <a:buNone/>
            </a:pPr>
            <a:r>
              <a:rPr lang="en-CA" sz="3600" dirty="0"/>
              <a:t>The name of the Creator is in two parts. </a:t>
            </a:r>
            <a:r>
              <a:rPr lang="en-CA" sz="3600" dirty="0" err="1" smtClean="0">
                <a:solidFill>
                  <a:srgbClr val="C00000"/>
                </a:solidFill>
              </a:rPr>
              <a:t>Yahovah</a:t>
            </a:r>
            <a:r>
              <a:rPr lang="en-CA" sz="3600" dirty="0" smtClean="0">
                <a:solidFill>
                  <a:srgbClr val="C00000"/>
                </a:solidFill>
              </a:rPr>
              <a:t> - </a:t>
            </a:r>
            <a:r>
              <a:rPr lang="en-CA" sz="3600" dirty="0">
                <a:solidFill>
                  <a:srgbClr val="C00000"/>
                </a:solidFill>
              </a:rPr>
              <a:t>Elohim</a:t>
            </a:r>
            <a:r>
              <a:rPr lang="en-CA" sz="3600" dirty="0" smtClean="0"/>
              <a:t>.</a:t>
            </a:r>
          </a:p>
          <a:p>
            <a:pPr marL="0" indent="0">
              <a:buNone/>
            </a:pPr>
            <a:r>
              <a:rPr lang="en-CA" sz="3600" b="1" dirty="0" smtClean="0"/>
              <a:t>-</a:t>
            </a:r>
            <a:r>
              <a:rPr lang="en-CA" sz="3600" b="1" dirty="0" err="1" smtClean="0"/>
              <a:t>Yahovah</a:t>
            </a:r>
            <a:r>
              <a:rPr lang="en-CA" sz="3600" dirty="0"/>
              <a:t>, being His side of mercy, grace, love, longsuffering etc</a:t>
            </a:r>
            <a:r>
              <a:rPr lang="en-CA" sz="3600" dirty="0" smtClean="0"/>
              <a:t>.</a:t>
            </a:r>
          </a:p>
          <a:p>
            <a:pPr marL="0" indent="0">
              <a:buNone/>
            </a:pPr>
            <a:r>
              <a:rPr lang="en-CA" sz="3600" b="1" dirty="0" smtClean="0"/>
              <a:t>-Elohim</a:t>
            </a:r>
            <a:r>
              <a:rPr lang="en-CA" sz="3600" dirty="0" smtClean="0"/>
              <a:t> </a:t>
            </a:r>
            <a:r>
              <a:rPr lang="en-CA" sz="3600" dirty="0"/>
              <a:t>side stands for His judgement, or magistrates. </a:t>
            </a:r>
            <a:endParaRPr lang="en-CA" sz="3600" dirty="0" smtClean="0"/>
          </a:p>
          <a:p>
            <a:pPr marL="0" indent="0">
              <a:buNone/>
            </a:pPr>
            <a:r>
              <a:rPr lang="en-CA" sz="3600" dirty="0" smtClean="0"/>
              <a:t>Over-emphasis </a:t>
            </a:r>
            <a:r>
              <a:rPr lang="en-CA" sz="3600" dirty="0"/>
              <a:t>on one side or the other, will </a:t>
            </a:r>
            <a:r>
              <a:rPr lang="en-CA" sz="3600" dirty="0" smtClean="0"/>
              <a:t>bring destruction</a:t>
            </a:r>
            <a:r>
              <a:rPr lang="en-CA" sz="3600" dirty="0"/>
              <a:t>. </a:t>
            </a:r>
          </a:p>
        </p:txBody>
      </p:sp>
    </p:spTree>
    <p:extLst>
      <p:ext uri="{BB962C8B-B14F-4D97-AF65-F5344CB8AC3E}">
        <p14:creationId xmlns:p14="http://schemas.microsoft.com/office/powerpoint/2010/main" val="419508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1343892"/>
          </a:xfrm>
        </p:spPr>
        <p:txBody>
          <a:bodyPr/>
          <a:lstStyle/>
          <a:p>
            <a:pPr algn="ctr"/>
            <a:r>
              <a:rPr lang="en-CA" b="1" dirty="0" smtClean="0"/>
              <a:t>Some questions before we begin</a:t>
            </a:r>
            <a:endParaRPr lang="en-CA" b="1" dirty="0"/>
          </a:p>
        </p:txBody>
      </p:sp>
      <p:sp>
        <p:nvSpPr>
          <p:cNvPr id="3" name="Content Placeholder 2"/>
          <p:cNvSpPr>
            <a:spLocks noGrp="1"/>
          </p:cNvSpPr>
          <p:nvPr>
            <p:ph idx="1"/>
          </p:nvPr>
        </p:nvSpPr>
        <p:spPr>
          <a:xfrm>
            <a:off x="838200" y="1593274"/>
            <a:ext cx="10515600" cy="4946071"/>
          </a:xfrm>
        </p:spPr>
        <p:txBody>
          <a:bodyPr>
            <a:normAutofit fontScale="92500"/>
          </a:bodyPr>
          <a:lstStyle/>
          <a:p>
            <a:pPr marL="0" indent="0" algn="ctr">
              <a:buNone/>
            </a:pPr>
            <a:r>
              <a:rPr lang="en-US" b="1" dirty="0">
                <a:solidFill>
                  <a:srgbClr val="C00000"/>
                </a:solidFill>
              </a:rPr>
              <a:t>In order to find truth and to discuss scripture, there must be some basic agreements made</a:t>
            </a:r>
            <a:r>
              <a:rPr lang="en-US" b="1" dirty="0" smtClean="0">
                <a:solidFill>
                  <a:srgbClr val="C00000"/>
                </a:solidFill>
              </a:rPr>
              <a:t>.</a:t>
            </a:r>
          </a:p>
          <a:p>
            <a:pPr lvl="0"/>
            <a:r>
              <a:rPr lang="en-US" dirty="0"/>
              <a:t>Do you agree that God does not change</a:t>
            </a:r>
            <a:r>
              <a:rPr lang="en-US" dirty="0" smtClean="0"/>
              <a:t>? Mal 3:6, </a:t>
            </a:r>
            <a:r>
              <a:rPr lang="en-US" dirty="0" err="1" smtClean="0"/>
              <a:t>Heb</a:t>
            </a:r>
            <a:r>
              <a:rPr lang="en-US" dirty="0" smtClean="0"/>
              <a:t> 13:8</a:t>
            </a:r>
            <a:endParaRPr lang="en-CA" dirty="0"/>
          </a:p>
          <a:p>
            <a:pPr lvl="0"/>
            <a:r>
              <a:rPr lang="en-US" dirty="0"/>
              <a:t>Is God a respecter of persons</a:t>
            </a:r>
            <a:r>
              <a:rPr lang="en-US" dirty="0" smtClean="0"/>
              <a:t>? 2 </a:t>
            </a:r>
            <a:r>
              <a:rPr lang="en-US" dirty="0" err="1" smtClean="0"/>
              <a:t>Ch</a:t>
            </a:r>
            <a:r>
              <a:rPr lang="en-US" dirty="0" smtClean="0"/>
              <a:t> 19:17, Rom 2:11</a:t>
            </a:r>
            <a:endParaRPr lang="en-CA" dirty="0"/>
          </a:p>
          <a:p>
            <a:pPr lvl="0"/>
            <a:r>
              <a:rPr lang="en-US" dirty="0"/>
              <a:t>Is the word of God our final authority</a:t>
            </a:r>
            <a:r>
              <a:rPr lang="en-US" dirty="0" smtClean="0"/>
              <a:t>? Ps 138:2, Is 55:11, Mat 5:18</a:t>
            </a:r>
            <a:endParaRPr lang="en-CA" dirty="0"/>
          </a:p>
          <a:p>
            <a:pPr lvl="0"/>
            <a:r>
              <a:rPr lang="en-US" dirty="0"/>
              <a:t>Scripture interpretation must be based on context</a:t>
            </a:r>
            <a:r>
              <a:rPr lang="en-US" dirty="0" smtClean="0"/>
              <a:t>. Is 46:10</a:t>
            </a:r>
            <a:endParaRPr lang="en-CA" dirty="0"/>
          </a:p>
          <a:p>
            <a:pPr lvl="0"/>
            <a:r>
              <a:rPr lang="en-US" dirty="0"/>
              <a:t>If you find clear scripture that contradicts what you believe, are you willing to change what you believe?</a:t>
            </a:r>
            <a:endParaRPr lang="en-CA" dirty="0"/>
          </a:p>
          <a:p>
            <a:pPr marL="0" indent="0">
              <a:buNone/>
            </a:pPr>
            <a:r>
              <a:rPr lang="en-US" dirty="0">
                <a:solidFill>
                  <a:srgbClr val="C00000"/>
                </a:solidFill>
              </a:rPr>
              <a:t>If we believe the above to be true, then our answers as to what the scriptures say must line up based on these truths. If there is plain scripture that contradicts what we believe, then we must change what we believe. </a:t>
            </a:r>
            <a:endParaRPr lang="en-CA" dirty="0">
              <a:solidFill>
                <a:srgbClr val="C00000"/>
              </a:solidFill>
            </a:endParaRPr>
          </a:p>
          <a:p>
            <a:pPr marL="0" indent="0">
              <a:buNone/>
            </a:pPr>
            <a:endParaRPr lang="en-CA" dirty="0"/>
          </a:p>
        </p:txBody>
      </p:sp>
    </p:spTree>
    <p:extLst>
      <p:ext uri="{BB962C8B-B14F-4D97-AF65-F5344CB8AC3E}">
        <p14:creationId xmlns:p14="http://schemas.microsoft.com/office/powerpoint/2010/main" val="3933788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25236"/>
            <a:ext cx="10515600" cy="5151726"/>
          </a:xfrm>
        </p:spPr>
        <p:txBody>
          <a:bodyPr/>
          <a:lstStyle/>
          <a:p>
            <a:r>
              <a:rPr lang="en-CA" dirty="0" smtClean="0"/>
              <a:t>It is important to </a:t>
            </a:r>
            <a:r>
              <a:rPr lang="en-CA" dirty="0"/>
              <a:t>focus on the Hebrew mindset, </a:t>
            </a:r>
            <a:r>
              <a:rPr lang="en-CA" dirty="0" smtClean="0"/>
              <a:t>which is opposed to the </a:t>
            </a:r>
            <a:r>
              <a:rPr lang="en-CA" dirty="0"/>
              <a:t>Greek </a:t>
            </a:r>
            <a:r>
              <a:rPr lang="en-CA" dirty="0" smtClean="0"/>
              <a:t>mindset </a:t>
            </a:r>
            <a:r>
              <a:rPr lang="en-CA" dirty="0"/>
              <a:t>that we have been trained in</a:t>
            </a:r>
            <a:r>
              <a:rPr lang="en-CA" dirty="0" smtClean="0"/>
              <a:t>.</a:t>
            </a:r>
          </a:p>
          <a:p>
            <a:r>
              <a:rPr lang="en-CA" dirty="0" smtClean="0"/>
              <a:t>The </a:t>
            </a:r>
            <a:r>
              <a:rPr lang="en-CA" dirty="0"/>
              <a:t>Hebrew mindset, sees these concepts as linked together, (like His name) and the Greek mindset opposes the concepts as an either/or, and one verses the other</a:t>
            </a:r>
            <a:r>
              <a:rPr lang="en-CA" dirty="0" smtClean="0"/>
              <a:t>.</a:t>
            </a:r>
          </a:p>
          <a:p>
            <a:pPr marL="0" indent="0" algn="ctr">
              <a:buNone/>
            </a:pPr>
            <a:r>
              <a:rPr lang="en-CA" dirty="0" smtClean="0"/>
              <a:t>Such as;</a:t>
            </a:r>
            <a:endParaRPr lang="en-CA" dirty="0"/>
          </a:p>
          <a:p>
            <a:pPr marL="0" indent="0">
              <a:buNone/>
            </a:pPr>
            <a:endParaRPr lang="en-CA" dirty="0"/>
          </a:p>
          <a:p>
            <a:pPr marL="0" indent="0" algn="ctr">
              <a:buNone/>
            </a:pPr>
            <a:r>
              <a:rPr lang="en-CA" b="1" dirty="0" smtClean="0"/>
              <a:t>‘faith </a:t>
            </a:r>
            <a:r>
              <a:rPr lang="en-CA" b="1" dirty="0"/>
              <a:t>and works, law and grace, spirit and </a:t>
            </a:r>
            <a:r>
              <a:rPr lang="en-CA" b="1" dirty="0" smtClean="0"/>
              <a:t>truth’</a:t>
            </a:r>
          </a:p>
          <a:p>
            <a:pPr marL="0" indent="0" algn="ctr">
              <a:buNone/>
            </a:pPr>
            <a:r>
              <a:rPr lang="en-CA" b="1" dirty="0" smtClean="0"/>
              <a:t>These concepts are unified, NOT separate or opposing each other</a:t>
            </a:r>
            <a:endParaRPr lang="en-CA" dirty="0"/>
          </a:p>
          <a:p>
            <a:pPr marL="0" indent="0">
              <a:buNone/>
            </a:pPr>
            <a:endParaRPr lang="en-CA" dirty="0"/>
          </a:p>
        </p:txBody>
      </p:sp>
    </p:spTree>
    <p:extLst>
      <p:ext uri="{BB962C8B-B14F-4D97-AF65-F5344CB8AC3E}">
        <p14:creationId xmlns:p14="http://schemas.microsoft.com/office/powerpoint/2010/main" val="462814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Let’s look at the concept of Spirit and </a:t>
            </a:r>
            <a:r>
              <a:rPr lang="en-CA" b="1" dirty="0" smtClean="0"/>
              <a:t>Truth</a:t>
            </a:r>
            <a:endParaRPr lang="en-CA" dirty="0"/>
          </a:p>
        </p:txBody>
      </p:sp>
      <p:sp>
        <p:nvSpPr>
          <p:cNvPr id="3" name="Content Placeholder 2"/>
          <p:cNvSpPr>
            <a:spLocks noGrp="1"/>
          </p:cNvSpPr>
          <p:nvPr>
            <p:ph idx="1"/>
          </p:nvPr>
        </p:nvSpPr>
        <p:spPr>
          <a:xfrm>
            <a:off x="838200" y="1825624"/>
            <a:ext cx="10515600" cy="4616739"/>
          </a:xfrm>
        </p:spPr>
        <p:txBody>
          <a:bodyPr>
            <a:normAutofit fontScale="85000" lnSpcReduction="20000"/>
          </a:bodyPr>
          <a:lstStyle/>
          <a:p>
            <a:r>
              <a:rPr lang="en-CA" b="1" dirty="0"/>
              <a:t>Joh 4:23</a:t>
            </a:r>
            <a:r>
              <a:rPr lang="en-CA" dirty="0"/>
              <a:t>  But the hour is coming, and now is, when the true worshipers shall worship the Father in </a:t>
            </a:r>
            <a:r>
              <a:rPr lang="en-CA" b="1" dirty="0"/>
              <a:t>spirit and truth</a:t>
            </a:r>
            <a:r>
              <a:rPr lang="en-CA" dirty="0"/>
              <a:t>, for the Father seeks such to worship Him. </a:t>
            </a:r>
          </a:p>
          <a:p>
            <a:pPr marL="0" indent="0">
              <a:buNone/>
            </a:pPr>
            <a:endParaRPr lang="en-CA" dirty="0"/>
          </a:p>
          <a:p>
            <a:r>
              <a:rPr lang="en-CA" b="1" dirty="0"/>
              <a:t>Joh 16:13</a:t>
            </a:r>
            <a:r>
              <a:rPr lang="en-CA" dirty="0"/>
              <a:t> But when that One comes, the </a:t>
            </a:r>
            <a:r>
              <a:rPr lang="en-CA" b="1" dirty="0"/>
              <a:t>Spirit of Truth</a:t>
            </a:r>
            <a:r>
              <a:rPr lang="en-CA" dirty="0"/>
              <a:t>, it will guide you into all Truth, for it will not speak from itself, but whatever it hears, it will speak; and it will announce the coming things to you.</a:t>
            </a:r>
          </a:p>
          <a:p>
            <a:pPr marL="0" indent="0">
              <a:buNone/>
            </a:pPr>
            <a:r>
              <a:rPr lang="en-CA" dirty="0"/>
              <a:t> </a:t>
            </a:r>
          </a:p>
          <a:p>
            <a:r>
              <a:rPr lang="en-CA" b="1" dirty="0"/>
              <a:t>1Pe 1:22</a:t>
            </a:r>
            <a:r>
              <a:rPr lang="en-CA" dirty="0"/>
              <a:t> Having purified your souls in </a:t>
            </a:r>
            <a:r>
              <a:rPr lang="en-CA" b="1" dirty="0"/>
              <a:t>the obedience of the truth through the Spirit </a:t>
            </a:r>
            <a:r>
              <a:rPr lang="en-CA" dirty="0"/>
              <a:t>to sincere brotherly love, love one another fervently out of a pure heart,</a:t>
            </a:r>
          </a:p>
          <a:p>
            <a:pPr marL="0" indent="0">
              <a:buNone/>
            </a:pPr>
            <a:endParaRPr lang="en-CA" dirty="0"/>
          </a:p>
          <a:p>
            <a:r>
              <a:rPr lang="en-CA" b="1" dirty="0"/>
              <a:t>1Jn 4:6</a:t>
            </a:r>
            <a:r>
              <a:rPr lang="en-CA" dirty="0"/>
              <a:t> We are of Elohim; the one knowing Elohim hears us. Whoever is not of Elohim does not hear us. From this we know the </a:t>
            </a:r>
            <a:r>
              <a:rPr lang="en-CA" b="1" dirty="0"/>
              <a:t>spirit of truth and the spirit of error.</a:t>
            </a:r>
          </a:p>
        </p:txBody>
      </p:sp>
    </p:spTree>
    <p:extLst>
      <p:ext uri="{BB962C8B-B14F-4D97-AF65-F5344CB8AC3E}">
        <p14:creationId xmlns:p14="http://schemas.microsoft.com/office/powerpoint/2010/main" val="2979578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3344"/>
            <a:ext cx="10515600" cy="6068291"/>
          </a:xfrm>
        </p:spPr>
        <p:txBody>
          <a:bodyPr>
            <a:normAutofit lnSpcReduction="10000"/>
          </a:bodyPr>
          <a:lstStyle/>
          <a:p>
            <a:pPr marL="0" indent="0" algn="ctr">
              <a:buNone/>
            </a:pPr>
            <a:r>
              <a:rPr lang="en-CA" u="sng" dirty="0" smtClean="0"/>
              <a:t>1.According to John 4:24, Yah is the spirit.</a:t>
            </a:r>
          </a:p>
          <a:p>
            <a:pPr marL="0" indent="0">
              <a:buNone/>
            </a:pPr>
            <a:r>
              <a:rPr lang="en-CA" b="1" dirty="0"/>
              <a:t>Joh 4:24</a:t>
            </a:r>
            <a:r>
              <a:rPr lang="en-CA" dirty="0"/>
              <a:t> </a:t>
            </a:r>
            <a:r>
              <a:rPr lang="en-CA" b="1" dirty="0"/>
              <a:t>Elohim</a:t>
            </a:r>
            <a:r>
              <a:rPr lang="en-CA" dirty="0"/>
              <a:t> </a:t>
            </a:r>
            <a:r>
              <a:rPr lang="en-CA" b="1" u="sng" dirty="0"/>
              <a:t>is spirit</a:t>
            </a:r>
            <a:r>
              <a:rPr lang="en-CA" dirty="0"/>
              <a:t>, and the ones worshiping Him must worship in spirit and truth</a:t>
            </a:r>
            <a:r>
              <a:rPr lang="en-CA" dirty="0" smtClean="0"/>
              <a:t>.</a:t>
            </a:r>
          </a:p>
          <a:p>
            <a:pPr marL="0" indent="0">
              <a:buNone/>
            </a:pPr>
            <a:endParaRPr lang="en-CA" dirty="0" smtClean="0"/>
          </a:p>
          <a:p>
            <a:pPr marL="0" indent="0" algn="ctr">
              <a:buNone/>
            </a:pPr>
            <a:r>
              <a:rPr lang="en-CA" u="sng" dirty="0"/>
              <a:t>2</a:t>
            </a:r>
            <a:r>
              <a:rPr lang="en-CA" u="sng" dirty="0" smtClean="0"/>
              <a:t>.Yeshua is the word, the word is truth</a:t>
            </a:r>
            <a:r>
              <a:rPr lang="en-CA" dirty="0"/>
              <a:t>.</a:t>
            </a:r>
          </a:p>
          <a:p>
            <a:pPr marL="0" indent="0">
              <a:buNone/>
            </a:pPr>
            <a:r>
              <a:rPr lang="en-CA" dirty="0"/>
              <a:t>Joh 1:14 And the </a:t>
            </a:r>
            <a:r>
              <a:rPr lang="en-CA" b="1" dirty="0"/>
              <a:t>Word became flesh</a:t>
            </a:r>
            <a:r>
              <a:rPr lang="en-CA" dirty="0"/>
              <a:t> and </a:t>
            </a:r>
            <a:r>
              <a:rPr lang="en-CA" dirty="0" err="1"/>
              <a:t>tabernacled</a:t>
            </a:r>
            <a:r>
              <a:rPr lang="en-CA" dirty="0"/>
              <a:t> among us. And we beheld His glory, glory as of an only begotten one from the Father, full of grace and of truth.</a:t>
            </a:r>
          </a:p>
          <a:p>
            <a:pPr marL="0" indent="0">
              <a:buNone/>
            </a:pPr>
            <a:endParaRPr lang="en-CA" dirty="0" smtClean="0"/>
          </a:p>
          <a:p>
            <a:pPr marL="0" indent="0">
              <a:buNone/>
            </a:pPr>
            <a:r>
              <a:rPr lang="en-CA" dirty="0"/>
              <a:t>Joh 17:17 Sanctify them in Your Truth; </a:t>
            </a:r>
            <a:r>
              <a:rPr lang="en-CA" b="1" dirty="0"/>
              <a:t>Your Word is Truth</a:t>
            </a:r>
            <a:r>
              <a:rPr lang="en-CA" dirty="0" smtClean="0"/>
              <a:t>.</a:t>
            </a:r>
          </a:p>
          <a:p>
            <a:pPr marL="0" indent="0">
              <a:buNone/>
            </a:pPr>
            <a:endParaRPr lang="en-CA" dirty="0" smtClean="0"/>
          </a:p>
          <a:p>
            <a:pPr marL="0" indent="0" algn="ctr">
              <a:buNone/>
            </a:pPr>
            <a:r>
              <a:rPr lang="en-CA" b="1" dirty="0"/>
              <a:t>Joh 10:30</a:t>
            </a:r>
            <a:r>
              <a:rPr lang="en-CA" dirty="0"/>
              <a:t> I and the Father are One (</a:t>
            </a:r>
            <a:r>
              <a:rPr lang="en-CA" dirty="0" err="1"/>
              <a:t>echad</a:t>
            </a:r>
            <a:r>
              <a:rPr lang="en-CA" dirty="0"/>
              <a:t>-united</a:t>
            </a:r>
            <a:r>
              <a:rPr lang="en-CA" dirty="0" smtClean="0"/>
              <a:t>)!</a:t>
            </a:r>
          </a:p>
          <a:p>
            <a:pPr marL="0" indent="0" algn="ctr">
              <a:buNone/>
            </a:pPr>
            <a:r>
              <a:rPr lang="en-CA" dirty="0" smtClean="0">
                <a:solidFill>
                  <a:srgbClr val="FF0000"/>
                </a:solidFill>
              </a:rPr>
              <a:t>You cannot separate the spirit and truth.</a:t>
            </a:r>
            <a:endParaRPr lang="en-CA" dirty="0">
              <a:solidFill>
                <a:srgbClr val="FF0000"/>
              </a:solidFill>
            </a:endParaRPr>
          </a:p>
          <a:p>
            <a:pPr marL="0" indent="0">
              <a:buNone/>
            </a:pPr>
            <a:endParaRPr lang="en-CA" dirty="0"/>
          </a:p>
        </p:txBody>
      </p:sp>
    </p:spTree>
    <p:extLst>
      <p:ext uri="{BB962C8B-B14F-4D97-AF65-F5344CB8AC3E}">
        <p14:creationId xmlns:p14="http://schemas.microsoft.com/office/powerpoint/2010/main" val="291076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74511"/>
          </a:xfrm>
        </p:spPr>
        <p:txBody>
          <a:bodyPr/>
          <a:lstStyle/>
          <a:p>
            <a:pPr algn="ctr"/>
            <a:r>
              <a:rPr lang="en-CA" b="1" dirty="0" smtClean="0"/>
              <a:t>This is where an unbalance focus on the spirit can lead</a:t>
            </a:r>
            <a:endParaRPr lang="en-CA" b="1" dirty="0"/>
          </a:p>
        </p:txBody>
      </p:sp>
      <p:sp>
        <p:nvSpPr>
          <p:cNvPr id="3" name="Content Placeholder 2"/>
          <p:cNvSpPr>
            <a:spLocks noGrp="1"/>
          </p:cNvSpPr>
          <p:nvPr>
            <p:ph idx="1"/>
          </p:nvPr>
        </p:nvSpPr>
        <p:spPr>
          <a:xfrm>
            <a:off x="838200" y="2105891"/>
            <a:ext cx="10515600" cy="4308764"/>
          </a:xfrm>
        </p:spPr>
        <p:txBody>
          <a:bodyPr/>
          <a:lstStyle/>
          <a:p>
            <a:r>
              <a:rPr lang="en-CA" dirty="0"/>
              <a:t>2Th 2:9  The coming of the lawless one is connected to the activity of </a:t>
            </a:r>
            <a:r>
              <a:rPr lang="en-CA" dirty="0" err="1"/>
              <a:t>satan</a:t>
            </a:r>
            <a:r>
              <a:rPr lang="en-CA" dirty="0"/>
              <a:t>, with all power and signs and false wonders, </a:t>
            </a:r>
          </a:p>
          <a:p>
            <a:r>
              <a:rPr lang="en-CA" b="1" dirty="0"/>
              <a:t>2Th 2:10</a:t>
            </a:r>
            <a:r>
              <a:rPr lang="en-CA" dirty="0"/>
              <a:t>  and with every kind of wicked deception toward those who are perishing. They perish because they did not accept the </a:t>
            </a:r>
            <a:r>
              <a:rPr lang="en-CA" b="1" u="sng" dirty="0"/>
              <a:t>love of the truth </a:t>
            </a:r>
            <a:r>
              <a:rPr lang="en-CA" dirty="0"/>
              <a:t>so as to be saved. </a:t>
            </a:r>
          </a:p>
          <a:p>
            <a:r>
              <a:rPr lang="en-CA" dirty="0"/>
              <a:t>2Th 2:11  For this reason God sends them a delusional force, to lead them to believe what is false, </a:t>
            </a:r>
          </a:p>
          <a:p>
            <a:r>
              <a:rPr lang="en-CA" dirty="0"/>
              <a:t>2Th 2:12  so that they may be judged—all those who did not believe the truth but delighted in wickedness.</a:t>
            </a:r>
          </a:p>
        </p:txBody>
      </p:sp>
    </p:spTree>
    <p:extLst>
      <p:ext uri="{BB962C8B-B14F-4D97-AF65-F5344CB8AC3E}">
        <p14:creationId xmlns:p14="http://schemas.microsoft.com/office/powerpoint/2010/main" val="10918768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Imparting of the spirit/laying on of hands</a:t>
            </a:r>
            <a:endParaRPr lang="en-CA" dirty="0"/>
          </a:p>
        </p:txBody>
      </p:sp>
      <p:sp>
        <p:nvSpPr>
          <p:cNvPr id="3" name="Content Placeholder 2"/>
          <p:cNvSpPr>
            <a:spLocks noGrp="1"/>
          </p:cNvSpPr>
          <p:nvPr>
            <p:ph idx="1"/>
          </p:nvPr>
        </p:nvSpPr>
        <p:spPr/>
        <p:txBody>
          <a:bodyPr/>
          <a:lstStyle/>
          <a:p>
            <a:pPr marL="0" indent="0">
              <a:buNone/>
            </a:pPr>
            <a:r>
              <a:rPr lang="en-CA" b="1" dirty="0" err="1"/>
              <a:t>Num</a:t>
            </a:r>
            <a:r>
              <a:rPr lang="en-CA" b="1" dirty="0"/>
              <a:t> 27:18</a:t>
            </a:r>
            <a:r>
              <a:rPr lang="en-CA" dirty="0"/>
              <a:t>  And </a:t>
            </a:r>
            <a:r>
              <a:rPr lang="en-CA" dirty="0" err="1" smtClean="0"/>
              <a:t>Yahovah</a:t>
            </a:r>
            <a:r>
              <a:rPr lang="en-CA" dirty="0" smtClean="0"/>
              <a:t> </a:t>
            </a:r>
            <a:r>
              <a:rPr lang="en-CA" dirty="0"/>
              <a:t>said to </a:t>
            </a:r>
            <a:r>
              <a:rPr lang="en-CA" u="sng" dirty="0"/>
              <a:t>Moses</a:t>
            </a:r>
            <a:r>
              <a:rPr lang="en-CA" dirty="0"/>
              <a:t>, Take Joshua the son of Nun, a man in whom </a:t>
            </a:r>
            <a:r>
              <a:rPr lang="en-CA" i="1" dirty="0"/>
              <a:t>is</a:t>
            </a:r>
            <a:r>
              <a:rPr lang="en-CA" dirty="0"/>
              <a:t> the Spirit, and </a:t>
            </a:r>
            <a:r>
              <a:rPr lang="en-CA" u="sng" dirty="0"/>
              <a:t>lay your hand upon him</a:t>
            </a:r>
            <a:r>
              <a:rPr lang="en-CA" dirty="0"/>
              <a:t>. </a:t>
            </a:r>
          </a:p>
          <a:p>
            <a:pPr marL="0" indent="0">
              <a:buNone/>
            </a:pPr>
            <a:r>
              <a:rPr lang="en-CA" b="1" dirty="0"/>
              <a:t>1Ti 4:14</a:t>
            </a:r>
            <a:r>
              <a:rPr lang="en-CA" dirty="0"/>
              <a:t>  Do not neglect the gift in you, which was given you by prophecy, with the laying on of the hands of the </a:t>
            </a:r>
            <a:r>
              <a:rPr lang="en-CA" u="sng" dirty="0"/>
              <a:t>body of elders</a:t>
            </a:r>
            <a:r>
              <a:rPr lang="en-CA" dirty="0" smtClean="0"/>
              <a:t>.</a:t>
            </a:r>
          </a:p>
          <a:p>
            <a:pPr marL="0" indent="0" algn="ctr">
              <a:buNone/>
            </a:pPr>
            <a:r>
              <a:rPr lang="en-CA" b="1" dirty="0" smtClean="0">
                <a:solidFill>
                  <a:srgbClr val="FF0000"/>
                </a:solidFill>
              </a:rPr>
              <a:t>Notice who does the laying on of hands</a:t>
            </a:r>
            <a:r>
              <a:rPr lang="en-CA" dirty="0" smtClean="0"/>
              <a:t>!</a:t>
            </a:r>
          </a:p>
          <a:p>
            <a:pPr marL="0" indent="0">
              <a:buNone/>
            </a:pPr>
            <a:r>
              <a:rPr lang="en-CA" dirty="0"/>
              <a:t>1Ti 5:22  Do not lay hands quickly on anyone, neither be partaker of </a:t>
            </a:r>
            <a:r>
              <a:rPr lang="en-CA" i="1" dirty="0"/>
              <a:t>the</a:t>
            </a:r>
            <a:r>
              <a:rPr lang="en-CA" dirty="0"/>
              <a:t> sins of others. Keep yourself pure. </a:t>
            </a:r>
            <a:endParaRPr lang="en-CA" dirty="0" smtClean="0"/>
          </a:p>
          <a:p>
            <a:pPr marL="0" indent="0" algn="ctr">
              <a:buNone/>
            </a:pPr>
            <a:r>
              <a:rPr lang="en-CA" dirty="0" smtClean="0"/>
              <a:t>Beware of STD’s</a:t>
            </a:r>
          </a:p>
          <a:p>
            <a:pPr marL="0" indent="0" algn="ctr">
              <a:buNone/>
            </a:pPr>
            <a:r>
              <a:rPr lang="en-CA" dirty="0" smtClean="0"/>
              <a:t>(Spiritually Transmitted Diseases)</a:t>
            </a:r>
            <a:endParaRPr lang="en-CA" dirty="0"/>
          </a:p>
          <a:p>
            <a:pPr marL="0" indent="0">
              <a:buNone/>
            </a:pPr>
            <a:endParaRPr lang="en-CA" dirty="0"/>
          </a:p>
        </p:txBody>
      </p:sp>
    </p:spTree>
    <p:extLst>
      <p:ext uri="{BB962C8B-B14F-4D97-AF65-F5344CB8AC3E}">
        <p14:creationId xmlns:p14="http://schemas.microsoft.com/office/powerpoint/2010/main" val="36464801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Where is your focus?</a:t>
            </a:r>
            <a:endParaRPr lang="en-CA" dirty="0"/>
          </a:p>
        </p:txBody>
      </p:sp>
      <p:sp>
        <p:nvSpPr>
          <p:cNvPr id="3" name="Content Placeholder 2"/>
          <p:cNvSpPr>
            <a:spLocks noGrp="1"/>
          </p:cNvSpPr>
          <p:nvPr>
            <p:ph idx="1"/>
          </p:nvPr>
        </p:nvSpPr>
        <p:spPr>
          <a:xfrm>
            <a:off x="838200" y="1357745"/>
            <a:ext cx="10515600" cy="4819218"/>
          </a:xfrm>
        </p:spPr>
        <p:txBody>
          <a:bodyPr>
            <a:normAutofit fontScale="92500" lnSpcReduction="20000"/>
          </a:bodyPr>
          <a:lstStyle/>
          <a:p>
            <a:pPr marL="0" indent="0">
              <a:buNone/>
            </a:pPr>
            <a:r>
              <a:rPr lang="en-CA" b="1" dirty="0"/>
              <a:t>Mat 12:39</a:t>
            </a:r>
            <a:r>
              <a:rPr lang="en-CA" dirty="0"/>
              <a:t>  But </a:t>
            </a:r>
            <a:r>
              <a:rPr lang="en-CA" dirty="0" err="1"/>
              <a:t>Yeshua</a:t>
            </a:r>
            <a:r>
              <a:rPr lang="en-CA" dirty="0"/>
              <a:t> replied to them, “An evil and adulterous generation </a:t>
            </a:r>
            <a:r>
              <a:rPr lang="en-CA" b="1" dirty="0"/>
              <a:t>clamors for a sign</a:t>
            </a:r>
            <a:r>
              <a:rPr lang="en-CA" dirty="0"/>
              <a:t>, yet no sign shall be given to it except the sign of Jonah the prophet</a:t>
            </a:r>
            <a:r>
              <a:rPr lang="en-CA" dirty="0" smtClean="0"/>
              <a:t>.</a:t>
            </a:r>
          </a:p>
          <a:p>
            <a:pPr marL="0" indent="0">
              <a:buNone/>
            </a:pPr>
            <a:endParaRPr lang="en-CA" dirty="0" smtClean="0"/>
          </a:p>
          <a:p>
            <a:r>
              <a:rPr lang="en-CA" b="1" dirty="0"/>
              <a:t>Mat 24:24</a:t>
            </a:r>
            <a:r>
              <a:rPr lang="en-CA" dirty="0"/>
              <a:t>  For false messiahs and false prophets will rise up and </a:t>
            </a:r>
            <a:r>
              <a:rPr lang="en-CA" b="1" dirty="0"/>
              <a:t>show great signs and wonders </a:t>
            </a:r>
            <a:r>
              <a:rPr lang="en-CA" dirty="0"/>
              <a:t>so as to lead astray, if possible, even the chosen</a:t>
            </a:r>
            <a:r>
              <a:rPr lang="en-CA" dirty="0" smtClean="0"/>
              <a:t>.</a:t>
            </a:r>
            <a:endParaRPr lang="en-CA" dirty="0"/>
          </a:p>
          <a:p>
            <a:r>
              <a:rPr lang="en-CA" dirty="0"/>
              <a:t>Mat 24:25  See, I have told you </a:t>
            </a:r>
            <a:r>
              <a:rPr lang="en-CA" dirty="0" smtClean="0"/>
              <a:t>beforehand</a:t>
            </a:r>
          </a:p>
          <a:p>
            <a:pPr marL="0" indent="0">
              <a:buNone/>
            </a:pPr>
            <a:endParaRPr lang="en-CA" dirty="0" smtClean="0"/>
          </a:p>
          <a:p>
            <a:pPr marL="0" indent="0" algn="ctr">
              <a:buNone/>
            </a:pPr>
            <a:r>
              <a:rPr lang="en-CA" sz="3000" b="1" dirty="0"/>
              <a:t>When we clamor for these signs and wonders, we are setting ourselves up for the </a:t>
            </a:r>
            <a:r>
              <a:rPr lang="en-CA" sz="3000" b="1" dirty="0" smtClean="0"/>
              <a:t>adversary’s lying </a:t>
            </a:r>
            <a:r>
              <a:rPr lang="en-CA" sz="3000" b="1" dirty="0"/>
              <a:t>signs and wonders in the end.</a:t>
            </a:r>
          </a:p>
          <a:p>
            <a:pPr marL="0" indent="0" algn="ctr">
              <a:buNone/>
            </a:pPr>
            <a:r>
              <a:rPr lang="en-CA" sz="3000" b="1" dirty="0"/>
              <a:t>If your desire for signs and wonders exceeds your desire for His word, you will </a:t>
            </a:r>
            <a:r>
              <a:rPr lang="en-CA" sz="3000" b="1" dirty="0" smtClean="0"/>
              <a:t>lose </a:t>
            </a:r>
            <a:r>
              <a:rPr lang="en-CA" sz="3000" b="1" dirty="0"/>
              <a:t>your foundation and you will be out of balance. Without a firm foundation, it is easy to be deceived</a:t>
            </a:r>
            <a:r>
              <a:rPr lang="en-CA" dirty="0"/>
              <a:t>.</a:t>
            </a:r>
          </a:p>
          <a:p>
            <a:pPr marL="0" indent="0">
              <a:buNone/>
            </a:pPr>
            <a:endParaRPr lang="en-CA" dirty="0"/>
          </a:p>
        </p:txBody>
      </p:sp>
    </p:spTree>
    <p:extLst>
      <p:ext uri="{BB962C8B-B14F-4D97-AF65-F5344CB8AC3E}">
        <p14:creationId xmlns:p14="http://schemas.microsoft.com/office/powerpoint/2010/main" val="42949167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193964"/>
            <a:ext cx="10875818" cy="6539345"/>
          </a:xfrm>
        </p:spPr>
        <p:txBody>
          <a:bodyPr>
            <a:normAutofit fontScale="77500" lnSpcReduction="20000"/>
          </a:bodyPr>
          <a:lstStyle/>
          <a:p>
            <a:pPr marL="0" indent="0" algn="ctr">
              <a:buNone/>
            </a:pPr>
            <a:r>
              <a:rPr lang="en-CA" dirty="0"/>
              <a:t>Signs and wonders, produce an emotional response for the individual. What if you never received any gifts of the spirit, is your faith strong enough to continue to follow? Are we perusing the gifts or the giver of the gifts? When truly following the Messiah, what are we promised</a:t>
            </a:r>
            <a:r>
              <a:rPr lang="en-CA" dirty="0" smtClean="0"/>
              <a:t>?</a:t>
            </a:r>
          </a:p>
          <a:p>
            <a:r>
              <a:rPr lang="en-CA" b="1" dirty="0"/>
              <a:t>Act 14:22</a:t>
            </a:r>
            <a:r>
              <a:rPr lang="en-CA" dirty="0"/>
              <a:t>  They were strengthening the souls of the disciples, encouraging them to persevere in faith, and saying, “It is through many persecutions that we must enter the kingdom of God.”</a:t>
            </a:r>
          </a:p>
          <a:p>
            <a:pPr marL="0" indent="0">
              <a:buNone/>
            </a:pPr>
            <a:r>
              <a:rPr lang="en-CA" dirty="0"/>
              <a:t> </a:t>
            </a:r>
          </a:p>
          <a:p>
            <a:r>
              <a:rPr lang="en-CA" b="1" dirty="0"/>
              <a:t>1Th 3:3</a:t>
            </a:r>
            <a:r>
              <a:rPr lang="en-CA" dirty="0"/>
              <a:t>  so that no one would be shaken by these afflictions. For you yourselves know we are destined for this. </a:t>
            </a:r>
          </a:p>
          <a:p>
            <a:pPr marL="0" indent="0">
              <a:buNone/>
            </a:pPr>
            <a:endParaRPr lang="en-CA" dirty="0"/>
          </a:p>
          <a:p>
            <a:r>
              <a:rPr lang="en-CA" b="1" dirty="0"/>
              <a:t>2Ti 3:12</a:t>
            </a:r>
            <a:r>
              <a:rPr lang="en-CA" dirty="0"/>
              <a:t>  Indeed, all who desire to live a godly life in Messiah </a:t>
            </a:r>
            <a:r>
              <a:rPr lang="en-CA" dirty="0" err="1"/>
              <a:t>Yeshua</a:t>
            </a:r>
            <a:r>
              <a:rPr lang="en-CA" dirty="0"/>
              <a:t> will be persecuted. </a:t>
            </a:r>
          </a:p>
          <a:p>
            <a:pPr marL="0" indent="0">
              <a:buNone/>
            </a:pPr>
            <a:endParaRPr lang="en-CA" dirty="0"/>
          </a:p>
          <a:p>
            <a:r>
              <a:rPr lang="en-CA" b="1" dirty="0" err="1"/>
              <a:t>Deu</a:t>
            </a:r>
            <a:r>
              <a:rPr lang="en-CA" b="1" dirty="0"/>
              <a:t> 8:5</a:t>
            </a:r>
            <a:r>
              <a:rPr lang="en-CA" dirty="0"/>
              <a:t>  Now you know in your heart that as a man disciplines his son, so </a:t>
            </a:r>
            <a:r>
              <a:rPr lang="en-CA" dirty="0" err="1"/>
              <a:t>Yahovah</a:t>
            </a:r>
            <a:r>
              <a:rPr lang="en-CA" dirty="0"/>
              <a:t> your Elohim disciplines you.</a:t>
            </a:r>
          </a:p>
          <a:p>
            <a:pPr marL="0" indent="0">
              <a:buNone/>
            </a:pPr>
            <a:endParaRPr lang="en-CA" dirty="0"/>
          </a:p>
          <a:p>
            <a:r>
              <a:rPr lang="en-CA" b="1" dirty="0" err="1"/>
              <a:t>Heb</a:t>
            </a:r>
            <a:r>
              <a:rPr lang="en-CA" b="1" dirty="0"/>
              <a:t> 12:7</a:t>
            </a:r>
            <a:r>
              <a:rPr lang="en-CA" dirty="0"/>
              <a:t>  It is for discipline that you endure. God is treating you as sons—for what son does a father not discipline? </a:t>
            </a:r>
          </a:p>
          <a:p>
            <a:r>
              <a:rPr lang="en-CA" dirty="0" err="1"/>
              <a:t>Heb</a:t>
            </a:r>
            <a:r>
              <a:rPr lang="en-CA" dirty="0"/>
              <a:t> 12:8  But if you are without discipline—something all have come to share—then you are illegitimate and not sons. </a:t>
            </a:r>
          </a:p>
        </p:txBody>
      </p:sp>
    </p:spTree>
    <p:extLst>
      <p:ext uri="{BB962C8B-B14F-4D97-AF65-F5344CB8AC3E}">
        <p14:creationId xmlns:p14="http://schemas.microsoft.com/office/powerpoint/2010/main" val="2043458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Can the lawless do signs and wonders?</a:t>
            </a:r>
            <a:endParaRPr lang="en-CA" dirty="0"/>
          </a:p>
        </p:txBody>
      </p:sp>
      <p:sp>
        <p:nvSpPr>
          <p:cNvPr id="3" name="Content Placeholder 2"/>
          <p:cNvSpPr>
            <a:spLocks noGrp="1"/>
          </p:cNvSpPr>
          <p:nvPr>
            <p:ph idx="1"/>
          </p:nvPr>
        </p:nvSpPr>
        <p:spPr/>
        <p:txBody>
          <a:bodyPr/>
          <a:lstStyle/>
          <a:p>
            <a:r>
              <a:rPr lang="en-CA" b="1" dirty="0"/>
              <a:t>Mat 7:22</a:t>
            </a:r>
            <a:r>
              <a:rPr lang="en-CA" dirty="0"/>
              <a:t> Many will say to Me in that day, Master, Master, did we not prophesy in Your name, and in Your name cast out demons, and in Your name do many works of power?</a:t>
            </a:r>
          </a:p>
          <a:p>
            <a:r>
              <a:rPr lang="en-CA" dirty="0"/>
              <a:t>Mat 7:23 And then I will declare to them, from everlasting, I never knew you; "depart from Me, those working lawlessness!" (Psa. 6:8</a:t>
            </a:r>
            <a:r>
              <a:rPr lang="en-CA" dirty="0" smtClean="0"/>
              <a:t>)</a:t>
            </a:r>
          </a:p>
          <a:p>
            <a:pPr marL="0" indent="0">
              <a:buNone/>
            </a:pPr>
            <a:endParaRPr lang="en-CA" dirty="0"/>
          </a:p>
          <a:p>
            <a:pPr marL="0" indent="0" algn="ctr">
              <a:buNone/>
            </a:pPr>
            <a:r>
              <a:rPr lang="en-CA" sz="3600" b="1" dirty="0" smtClean="0"/>
              <a:t>Signs and wonders are </a:t>
            </a:r>
            <a:r>
              <a:rPr lang="en-CA" sz="3600" b="1" dirty="0" smtClean="0">
                <a:solidFill>
                  <a:srgbClr val="FF0000"/>
                </a:solidFill>
              </a:rPr>
              <a:t>NOT</a:t>
            </a:r>
            <a:r>
              <a:rPr lang="en-CA" sz="3600" b="1" dirty="0" smtClean="0"/>
              <a:t> our gage to determine who truly knows </a:t>
            </a:r>
            <a:r>
              <a:rPr lang="en-CA" sz="3600" b="1" dirty="0" err="1" smtClean="0"/>
              <a:t>Yeshua</a:t>
            </a:r>
            <a:r>
              <a:rPr lang="en-CA" sz="3600" b="1" dirty="0" smtClean="0"/>
              <a:t> as a disciple or who will enter the Kingdom of Yah.</a:t>
            </a:r>
            <a:endParaRPr lang="en-CA" sz="3600" b="1" dirty="0"/>
          </a:p>
        </p:txBody>
      </p:sp>
    </p:spTree>
    <p:extLst>
      <p:ext uri="{BB962C8B-B14F-4D97-AF65-F5344CB8AC3E}">
        <p14:creationId xmlns:p14="http://schemas.microsoft.com/office/powerpoint/2010/main" val="3145284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Do you really want the spirit?</a:t>
            </a:r>
            <a:endParaRPr lang="en-CA" dirty="0"/>
          </a:p>
        </p:txBody>
      </p:sp>
      <p:sp>
        <p:nvSpPr>
          <p:cNvPr id="3" name="Content Placeholder 2"/>
          <p:cNvSpPr>
            <a:spLocks noGrp="1"/>
          </p:cNvSpPr>
          <p:nvPr>
            <p:ph idx="1"/>
          </p:nvPr>
        </p:nvSpPr>
        <p:spPr/>
        <p:txBody>
          <a:bodyPr>
            <a:normAutofit/>
          </a:bodyPr>
          <a:lstStyle/>
          <a:p>
            <a:pPr marL="0" indent="0" algn="ctr">
              <a:buNone/>
            </a:pPr>
            <a:r>
              <a:rPr lang="en-CA" sz="6000" b="1" dirty="0"/>
              <a:t>Mat 6:33</a:t>
            </a:r>
            <a:r>
              <a:rPr lang="en-CA" sz="6000" dirty="0"/>
              <a:t>  But seek first the </a:t>
            </a:r>
            <a:r>
              <a:rPr lang="en-CA" sz="6000" b="1" dirty="0"/>
              <a:t>kingdom of Elohim and His righteousness</a:t>
            </a:r>
            <a:r>
              <a:rPr lang="en-CA" sz="6000" dirty="0"/>
              <a:t>, and all these things shall be added to you. </a:t>
            </a:r>
          </a:p>
        </p:txBody>
      </p:sp>
    </p:spTree>
    <p:extLst>
      <p:ext uri="{BB962C8B-B14F-4D97-AF65-F5344CB8AC3E}">
        <p14:creationId xmlns:p14="http://schemas.microsoft.com/office/powerpoint/2010/main" val="374639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Define the </a:t>
            </a:r>
            <a:r>
              <a:rPr lang="en-CA" b="1" dirty="0" smtClean="0"/>
              <a:t>“Holy Scriptures”</a:t>
            </a:r>
            <a:endParaRPr lang="en-CA" b="1" dirty="0"/>
          </a:p>
        </p:txBody>
      </p:sp>
      <p:sp>
        <p:nvSpPr>
          <p:cNvPr id="3" name="Content Placeholder 2"/>
          <p:cNvSpPr>
            <a:spLocks noGrp="1"/>
          </p:cNvSpPr>
          <p:nvPr>
            <p:ph idx="1"/>
          </p:nvPr>
        </p:nvSpPr>
        <p:spPr>
          <a:xfrm>
            <a:off x="838200" y="1825625"/>
            <a:ext cx="10515600" cy="4644448"/>
          </a:xfrm>
        </p:spPr>
        <p:txBody>
          <a:bodyPr/>
          <a:lstStyle/>
          <a:p>
            <a:r>
              <a:rPr lang="en-CA" b="1" dirty="0"/>
              <a:t>2Ti 3:14</a:t>
            </a:r>
            <a:r>
              <a:rPr lang="en-CA" dirty="0"/>
              <a:t>  But continue in the things that you have learned and have been assured of, </a:t>
            </a:r>
            <a:r>
              <a:rPr lang="en-CA" u="sng" dirty="0"/>
              <a:t>knowing from whom you have learned</a:t>
            </a:r>
            <a:r>
              <a:rPr lang="en-CA" dirty="0"/>
              <a:t> </a:t>
            </a:r>
            <a:r>
              <a:rPr lang="en-CA" i="1" dirty="0"/>
              <a:t>them</a:t>
            </a:r>
            <a:r>
              <a:rPr lang="en-CA" dirty="0"/>
              <a:t>, </a:t>
            </a:r>
          </a:p>
          <a:p>
            <a:r>
              <a:rPr lang="en-CA" dirty="0"/>
              <a:t>2Ti 3:15  and that from a babe you have known the </a:t>
            </a:r>
            <a:r>
              <a:rPr lang="en-CA" b="1" dirty="0"/>
              <a:t>Holy Scriptures</a:t>
            </a:r>
            <a:r>
              <a:rPr lang="en-CA" dirty="0"/>
              <a:t>, which are able to make you wise to salvation through faith in Messiah </a:t>
            </a:r>
            <a:r>
              <a:rPr lang="en-CA" dirty="0" err="1"/>
              <a:t>Yeshua</a:t>
            </a:r>
            <a:r>
              <a:rPr lang="en-CA" dirty="0"/>
              <a:t>. </a:t>
            </a:r>
          </a:p>
          <a:p>
            <a:r>
              <a:rPr lang="en-CA" dirty="0"/>
              <a:t>2Ti 3:16  All Scripture </a:t>
            </a:r>
            <a:r>
              <a:rPr lang="en-CA" i="1" dirty="0"/>
              <a:t>is</a:t>
            </a:r>
            <a:r>
              <a:rPr lang="en-CA" dirty="0"/>
              <a:t> Elohim-breathed, and is profitable for </a:t>
            </a:r>
            <a:r>
              <a:rPr lang="en-CA" b="1" dirty="0"/>
              <a:t>doctrine, for reproof, for correction, for instruction in righteousness, </a:t>
            </a:r>
            <a:endParaRPr lang="en-CA" dirty="0"/>
          </a:p>
          <a:p>
            <a:r>
              <a:rPr lang="en-CA" dirty="0"/>
              <a:t>2Ti 3:17  that the man of Elohim may be perfected, thoroughly furnished to every good work. </a:t>
            </a:r>
          </a:p>
        </p:txBody>
      </p:sp>
    </p:spTree>
    <p:extLst>
      <p:ext uri="{BB962C8B-B14F-4D97-AF65-F5344CB8AC3E}">
        <p14:creationId xmlns:p14="http://schemas.microsoft.com/office/powerpoint/2010/main" val="194919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0039"/>
          </a:xfrm>
        </p:spPr>
        <p:txBody>
          <a:bodyPr>
            <a:normAutofit/>
          </a:bodyPr>
          <a:lstStyle/>
          <a:p>
            <a:pPr algn="ctr"/>
            <a:r>
              <a:rPr lang="en-CA" sz="6600" b="1" dirty="0">
                <a:solidFill>
                  <a:srgbClr val="C00000"/>
                </a:solidFill>
              </a:rPr>
              <a:t>Remember, </a:t>
            </a:r>
            <a:r>
              <a:rPr lang="en-CA" sz="6600" b="1" dirty="0"/>
              <a:t>one must not make doctrine based solely on the </a:t>
            </a:r>
            <a:r>
              <a:rPr lang="en-CA" sz="6600" b="1" dirty="0" err="1"/>
              <a:t>B’rit</a:t>
            </a:r>
            <a:r>
              <a:rPr lang="en-CA" sz="6600" b="1" dirty="0"/>
              <a:t> </a:t>
            </a:r>
            <a:r>
              <a:rPr lang="en-CA" sz="6600" b="1" dirty="0" err="1"/>
              <a:t>Hadashah</a:t>
            </a:r>
            <a:r>
              <a:rPr lang="en-CA" sz="6600" dirty="0"/>
              <a:t>. </a:t>
            </a:r>
            <a:r>
              <a:rPr lang="en-CA" dirty="0"/>
              <a:t/>
            </a:r>
            <a:br>
              <a:rPr lang="en-CA" dirty="0"/>
            </a:br>
            <a:r>
              <a:rPr lang="en-CA" sz="3600" dirty="0" smtClean="0"/>
              <a:t/>
            </a:r>
            <a:br>
              <a:rPr lang="en-CA" sz="3600" dirty="0" smtClean="0"/>
            </a:br>
            <a:r>
              <a:rPr lang="en-CA" sz="3600" dirty="0" smtClean="0"/>
              <a:t>What is “Good Doctrine?”</a:t>
            </a:r>
            <a:br>
              <a:rPr lang="en-CA" sz="3600" dirty="0" smtClean="0"/>
            </a:br>
            <a:r>
              <a:rPr lang="en-CA" b="1" dirty="0"/>
              <a:t>Pro 4:2</a:t>
            </a:r>
            <a:r>
              <a:rPr lang="en-CA" dirty="0"/>
              <a:t>  For I give you good doctrine, </a:t>
            </a:r>
            <a:r>
              <a:rPr lang="en-CA" dirty="0" smtClean="0"/>
              <a:t>do not forsake my </a:t>
            </a:r>
            <a:r>
              <a:rPr lang="en-CA" dirty="0"/>
              <a:t>law. </a:t>
            </a:r>
          </a:p>
        </p:txBody>
      </p:sp>
    </p:spTree>
    <p:extLst>
      <p:ext uri="{BB962C8B-B14F-4D97-AF65-F5344CB8AC3E}">
        <p14:creationId xmlns:p14="http://schemas.microsoft.com/office/powerpoint/2010/main" val="108910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46802"/>
          </a:xfrm>
        </p:spPr>
        <p:txBody>
          <a:bodyPr/>
          <a:lstStyle/>
          <a:p>
            <a:pPr algn="ctr"/>
            <a:r>
              <a:rPr lang="en-CA" dirty="0" smtClean="0"/>
              <a:t>The first question to ask a visiting teacher/prophet.</a:t>
            </a:r>
            <a:endParaRPr lang="en-CA" dirty="0"/>
          </a:p>
        </p:txBody>
      </p:sp>
      <p:sp>
        <p:nvSpPr>
          <p:cNvPr id="3" name="Content Placeholder 2"/>
          <p:cNvSpPr>
            <a:spLocks noGrp="1"/>
          </p:cNvSpPr>
          <p:nvPr>
            <p:ph idx="1"/>
          </p:nvPr>
        </p:nvSpPr>
        <p:spPr>
          <a:xfrm>
            <a:off x="838200" y="2369127"/>
            <a:ext cx="10515600" cy="3807836"/>
          </a:xfrm>
        </p:spPr>
        <p:txBody>
          <a:bodyPr/>
          <a:lstStyle/>
          <a:p>
            <a:pPr marL="0" indent="0" algn="ctr">
              <a:buNone/>
            </a:pPr>
            <a:r>
              <a:rPr lang="en-CA" sz="7200" b="1" dirty="0"/>
              <a:t>Is the teacher/prophet under a </a:t>
            </a:r>
            <a:r>
              <a:rPr lang="en-CA" sz="7200" b="1" dirty="0">
                <a:solidFill>
                  <a:srgbClr val="C00000"/>
                </a:solidFill>
              </a:rPr>
              <a:t>qualified</a:t>
            </a:r>
            <a:r>
              <a:rPr lang="en-CA" sz="7200" b="1" dirty="0"/>
              <a:t>, earthly authority?</a:t>
            </a:r>
            <a:endParaRPr lang="en-CA" sz="7200" dirty="0"/>
          </a:p>
          <a:p>
            <a:pPr marL="0" indent="0">
              <a:buNone/>
            </a:pPr>
            <a:endParaRPr lang="en-CA" dirty="0"/>
          </a:p>
        </p:txBody>
      </p:sp>
    </p:spTree>
    <p:extLst>
      <p:ext uri="{BB962C8B-B14F-4D97-AF65-F5344CB8AC3E}">
        <p14:creationId xmlns:p14="http://schemas.microsoft.com/office/powerpoint/2010/main" val="4292922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5745"/>
            <a:ext cx="10515600" cy="5581218"/>
          </a:xfrm>
        </p:spPr>
        <p:txBody>
          <a:bodyPr/>
          <a:lstStyle/>
          <a:p>
            <a:r>
              <a:rPr lang="en-CA" b="1" dirty="0"/>
              <a:t>Mat 8:9</a:t>
            </a:r>
            <a:r>
              <a:rPr lang="en-CA" dirty="0"/>
              <a:t>  For I am a man under </a:t>
            </a:r>
            <a:r>
              <a:rPr lang="en-CA" u="sng" dirty="0"/>
              <a:t>authority, </a:t>
            </a:r>
            <a:r>
              <a:rPr lang="en-CA" dirty="0"/>
              <a:t>having soldiers under me. And I say to this one, Go! And he goes; and to another, Come! And he comes; and to my servant, Do this! And he does </a:t>
            </a:r>
            <a:r>
              <a:rPr lang="en-CA" i="1" dirty="0"/>
              <a:t>it</a:t>
            </a:r>
            <a:r>
              <a:rPr lang="en-CA" dirty="0"/>
              <a:t>. </a:t>
            </a:r>
          </a:p>
          <a:p>
            <a:r>
              <a:rPr lang="en-CA" dirty="0"/>
              <a:t>Mat 8:10  When </a:t>
            </a:r>
            <a:r>
              <a:rPr lang="en-CA" dirty="0" err="1"/>
              <a:t>Yeshua</a:t>
            </a:r>
            <a:r>
              <a:rPr lang="en-CA" dirty="0"/>
              <a:t> heard, He marvelled and said to those who followed, Truly I say to you, </a:t>
            </a:r>
            <a:r>
              <a:rPr lang="en-CA" b="1" u="sng" dirty="0"/>
              <a:t>I have not found such </a:t>
            </a:r>
            <a:r>
              <a:rPr lang="en-CA" b="1" i="1" u="sng" dirty="0"/>
              <a:t>great</a:t>
            </a:r>
            <a:r>
              <a:rPr lang="en-CA" b="1" u="sng" dirty="0"/>
              <a:t> faith</a:t>
            </a:r>
            <a:r>
              <a:rPr lang="en-CA" dirty="0"/>
              <a:t>, no, not in Israel.</a:t>
            </a:r>
          </a:p>
          <a:p>
            <a:r>
              <a:rPr lang="en-CA" b="1" dirty="0"/>
              <a:t>Rom 13:1</a:t>
            </a:r>
            <a:r>
              <a:rPr lang="en-CA" dirty="0"/>
              <a:t>  Let every soul be subject to the higher authorities. For there is no authority but of Elohim; the authorities that exist are ordained by Elohim. </a:t>
            </a:r>
          </a:p>
          <a:p>
            <a:r>
              <a:rPr lang="en-CA" dirty="0"/>
              <a:t>Rom 13:2  So that the one resisting the authority resists the ordinance of Elohim; and </a:t>
            </a:r>
            <a:r>
              <a:rPr lang="en-CA" b="1" dirty="0"/>
              <a:t>the ones who resist will receive judgment to themselves. </a:t>
            </a:r>
          </a:p>
        </p:txBody>
      </p:sp>
    </p:spTree>
    <p:extLst>
      <p:ext uri="{BB962C8B-B14F-4D97-AF65-F5344CB8AC3E}">
        <p14:creationId xmlns:p14="http://schemas.microsoft.com/office/powerpoint/2010/main" val="3207050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5636"/>
            <a:ext cx="10515600" cy="6040582"/>
          </a:xfrm>
        </p:spPr>
        <p:txBody>
          <a:bodyPr>
            <a:normAutofit lnSpcReduction="10000"/>
          </a:bodyPr>
          <a:lstStyle/>
          <a:p>
            <a:r>
              <a:rPr lang="en-CA" b="1" dirty="0" err="1"/>
              <a:t>Deu</a:t>
            </a:r>
            <a:r>
              <a:rPr lang="en-CA" b="1" dirty="0"/>
              <a:t> 17:12</a:t>
            </a:r>
            <a:r>
              <a:rPr lang="en-CA" dirty="0"/>
              <a:t>  And the man that acts proudly and </a:t>
            </a:r>
            <a:r>
              <a:rPr lang="en-CA" b="1" dirty="0"/>
              <a:t>will not listen </a:t>
            </a:r>
            <a:r>
              <a:rPr lang="en-CA" dirty="0"/>
              <a:t>to the priest who stands to minister there before </a:t>
            </a:r>
            <a:r>
              <a:rPr lang="en-CA" dirty="0" err="1" smtClean="0"/>
              <a:t>Yahovah</a:t>
            </a:r>
            <a:r>
              <a:rPr lang="en-CA" dirty="0" smtClean="0"/>
              <a:t> </a:t>
            </a:r>
            <a:r>
              <a:rPr lang="en-CA" dirty="0"/>
              <a:t>your Elohim, or to the judge, even that man shall die. And </a:t>
            </a:r>
            <a:r>
              <a:rPr lang="en-CA" b="1" dirty="0"/>
              <a:t>you shall put away the evil from Israel</a:t>
            </a:r>
            <a:r>
              <a:rPr lang="en-CA" dirty="0"/>
              <a:t>. </a:t>
            </a:r>
          </a:p>
          <a:p>
            <a:r>
              <a:rPr lang="en-CA" dirty="0" err="1"/>
              <a:t>Deu</a:t>
            </a:r>
            <a:r>
              <a:rPr lang="en-CA" dirty="0"/>
              <a:t> 17:13  And all the people shall hear and fear, and not be presumptuous any more. </a:t>
            </a:r>
          </a:p>
          <a:p>
            <a:endParaRPr lang="en-CA" dirty="0"/>
          </a:p>
          <a:p>
            <a:r>
              <a:rPr lang="en-CA" b="1" dirty="0"/>
              <a:t>Tit 3:1</a:t>
            </a:r>
            <a:r>
              <a:rPr lang="en-CA" dirty="0"/>
              <a:t>  Put them in mind to be </a:t>
            </a:r>
            <a:r>
              <a:rPr lang="en-CA" u="sng" dirty="0"/>
              <a:t>subject to rulers and authorities, to be obedient, to be ready to every good work, </a:t>
            </a:r>
            <a:endParaRPr lang="en-CA" dirty="0"/>
          </a:p>
          <a:p>
            <a:endParaRPr lang="en-CA" dirty="0"/>
          </a:p>
          <a:p>
            <a:r>
              <a:rPr lang="en-CA" dirty="0" err="1"/>
              <a:t>Heb</a:t>
            </a:r>
            <a:r>
              <a:rPr lang="en-CA" dirty="0"/>
              <a:t> 13:7  Remember those leading you, who have spoken to you the </a:t>
            </a:r>
            <a:r>
              <a:rPr lang="en-CA" b="1" dirty="0"/>
              <a:t>Word of Elohim</a:t>
            </a:r>
            <a:r>
              <a:rPr lang="en-CA" dirty="0"/>
              <a:t>, whose faith follow, considering the end of </a:t>
            </a:r>
            <a:r>
              <a:rPr lang="en-CA" i="1" dirty="0"/>
              <a:t>their</a:t>
            </a:r>
            <a:r>
              <a:rPr lang="en-CA" dirty="0"/>
              <a:t> </a:t>
            </a:r>
            <a:r>
              <a:rPr lang="en-CA" b="1" dirty="0"/>
              <a:t>conduct</a:t>
            </a:r>
            <a:r>
              <a:rPr lang="en-CA" dirty="0"/>
              <a:t>: </a:t>
            </a:r>
          </a:p>
          <a:p>
            <a:r>
              <a:rPr lang="en-CA" dirty="0" err="1"/>
              <a:t>Heb</a:t>
            </a:r>
            <a:r>
              <a:rPr lang="en-CA" dirty="0"/>
              <a:t> 13:8  </a:t>
            </a:r>
            <a:r>
              <a:rPr lang="en-CA" dirty="0" err="1"/>
              <a:t>Yeshua</a:t>
            </a:r>
            <a:r>
              <a:rPr lang="en-CA" dirty="0"/>
              <a:t> the Messiah, the same yesterday and today and forever. </a:t>
            </a:r>
          </a:p>
          <a:p>
            <a:pPr marL="0" indent="0">
              <a:buNone/>
            </a:pPr>
            <a:endParaRPr lang="en-CA" dirty="0"/>
          </a:p>
        </p:txBody>
      </p:sp>
    </p:spTree>
    <p:extLst>
      <p:ext uri="{BB962C8B-B14F-4D97-AF65-F5344CB8AC3E}">
        <p14:creationId xmlns:p14="http://schemas.microsoft.com/office/powerpoint/2010/main" val="3401398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Has the teacher been tested in the </a:t>
            </a:r>
            <a:r>
              <a:rPr lang="en-CA" b="1" dirty="0" smtClean="0"/>
              <a:t>walk?</a:t>
            </a:r>
            <a:endParaRPr lang="en-CA" b="1" dirty="0"/>
          </a:p>
        </p:txBody>
      </p:sp>
      <p:sp>
        <p:nvSpPr>
          <p:cNvPr id="3" name="Content Placeholder 2"/>
          <p:cNvSpPr>
            <a:spLocks noGrp="1"/>
          </p:cNvSpPr>
          <p:nvPr>
            <p:ph idx="1"/>
          </p:nvPr>
        </p:nvSpPr>
        <p:spPr/>
        <p:txBody>
          <a:bodyPr/>
          <a:lstStyle/>
          <a:p>
            <a:r>
              <a:rPr lang="en-CA" b="1" dirty="0" err="1"/>
              <a:t>Heb</a:t>
            </a:r>
            <a:r>
              <a:rPr lang="en-CA" b="1" dirty="0"/>
              <a:t> 5:12</a:t>
            </a:r>
            <a:r>
              <a:rPr lang="en-CA" dirty="0"/>
              <a:t>  For although you ought to be teachers by this time, again you need someone to teach you the basics of Elohim’s sayings. You have come to need milk, not solid food. </a:t>
            </a:r>
          </a:p>
          <a:p>
            <a:r>
              <a:rPr lang="en-CA" dirty="0" err="1"/>
              <a:t>Heb</a:t>
            </a:r>
            <a:r>
              <a:rPr lang="en-CA" dirty="0"/>
              <a:t> 5:13  For anyone living on milk is inexperienced with the teaching about righteousness—he is an infant. </a:t>
            </a:r>
          </a:p>
          <a:p>
            <a:r>
              <a:rPr lang="en-CA" dirty="0" err="1"/>
              <a:t>Heb</a:t>
            </a:r>
            <a:r>
              <a:rPr lang="en-CA" dirty="0"/>
              <a:t> 5:14  But solid food is for the mature, </a:t>
            </a:r>
            <a:r>
              <a:rPr lang="en-CA" b="1" dirty="0"/>
              <a:t>who through </a:t>
            </a:r>
            <a:r>
              <a:rPr lang="en-CA" b="1" u="sng" dirty="0"/>
              <a:t>practice</a:t>
            </a:r>
            <a:r>
              <a:rPr lang="en-CA" b="1" dirty="0"/>
              <a:t> have </a:t>
            </a:r>
            <a:r>
              <a:rPr lang="en-CA" b="1" dirty="0" smtClean="0"/>
              <a:t>their senses</a:t>
            </a:r>
            <a:r>
              <a:rPr lang="en-CA" dirty="0" smtClean="0"/>
              <a:t> </a:t>
            </a:r>
            <a:r>
              <a:rPr lang="en-CA" dirty="0"/>
              <a:t>trained to discern both good and evil</a:t>
            </a:r>
            <a:r>
              <a:rPr lang="en-CA" dirty="0" smtClean="0"/>
              <a:t>.</a:t>
            </a:r>
          </a:p>
          <a:p>
            <a:pPr marL="0" indent="0" algn="ctr">
              <a:buNone/>
            </a:pPr>
            <a:r>
              <a:rPr lang="en-CA" dirty="0" smtClean="0">
                <a:solidFill>
                  <a:srgbClr val="C00000"/>
                </a:solidFill>
              </a:rPr>
              <a:t>Your faithfulness to the covenant, determines your readiness to serve.</a:t>
            </a:r>
          </a:p>
          <a:p>
            <a:pPr marL="0" indent="0" algn="ctr">
              <a:buNone/>
            </a:pPr>
            <a:r>
              <a:rPr lang="en-CA" dirty="0" smtClean="0">
                <a:solidFill>
                  <a:srgbClr val="C00000"/>
                </a:solidFill>
              </a:rPr>
              <a:t>Your leader/teacher, must be a servant first. </a:t>
            </a:r>
            <a:endParaRPr lang="en-CA" dirty="0">
              <a:solidFill>
                <a:srgbClr val="C00000"/>
              </a:solidFill>
            </a:endParaRPr>
          </a:p>
        </p:txBody>
      </p:sp>
    </p:spTree>
    <p:extLst>
      <p:ext uri="{BB962C8B-B14F-4D97-AF65-F5344CB8AC3E}">
        <p14:creationId xmlns:p14="http://schemas.microsoft.com/office/powerpoint/2010/main" val="17472911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TotalTime>
  <Words>3591</Words>
  <Application>Microsoft Office PowerPoint</Application>
  <PresentationFormat>Widescreen</PresentationFormat>
  <Paragraphs>205</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Testing the spirits and destructive heresies </vt:lpstr>
      <vt:lpstr>Questions we will look at;</vt:lpstr>
      <vt:lpstr>Some questions before we begin</vt:lpstr>
      <vt:lpstr>Define the “Holy Scriptures”</vt:lpstr>
      <vt:lpstr>Remember, one must not make doctrine based solely on the B’rit Hadashah.   What is “Good Doctrine?” Pro 4:2  For I give you good doctrine, do not forsake my law. </vt:lpstr>
      <vt:lpstr>The first question to ask a visiting teacher/prophet.</vt:lpstr>
      <vt:lpstr>PowerPoint Presentation</vt:lpstr>
      <vt:lpstr>PowerPoint Presentation</vt:lpstr>
      <vt:lpstr>Has the teacher been tested in the walk?</vt:lpstr>
      <vt:lpstr>What is the teachers level of maturity?</vt:lpstr>
      <vt:lpstr>Does the teacher/prophet line up with the scriptural requirements?  Isa 8:20  To the Law and to the testimony! If they do not speak according to this Word, it is because no light is in them.</vt:lpstr>
      <vt:lpstr>PowerPoint Presentation</vt:lpstr>
      <vt:lpstr>Let’s see the witness of this with Yeshua</vt:lpstr>
      <vt:lpstr>Does Rav Sh’aul witness to this?</vt:lpstr>
      <vt:lpstr>Does this teacher or prophet have a genuine love for the people or does he wish to profit?</vt:lpstr>
      <vt:lpstr>Test ALL teachers and prophets against Deu 13 and 18</vt:lpstr>
      <vt:lpstr>Testing the spirit</vt:lpstr>
      <vt:lpstr>Let’s break this down</vt:lpstr>
      <vt:lpstr>Quote from Aramaic English NT pg. 656;</vt:lpstr>
      <vt:lpstr>What is the Holy Spirit? </vt:lpstr>
      <vt:lpstr>Who is the Holy Spirit given to?</vt:lpstr>
      <vt:lpstr>PowerPoint Presentation</vt:lpstr>
      <vt:lpstr>What is the purpose of the Holy Spirit?</vt:lpstr>
      <vt:lpstr>PowerPoint Presentation</vt:lpstr>
      <vt:lpstr>What are destructive heresies?</vt:lpstr>
      <vt:lpstr>Define heresy</vt:lpstr>
      <vt:lpstr>How do you deny the Master?</vt:lpstr>
      <vt:lpstr>The pattern of denying the master</vt:lpstr>
      <vt:lpstr>What was is the first destructive heresy that we see in Scripture? </vt:lpstr>
      <vt:lpstr>PowerPoint Presentation</vt:lpstr>
      <vt:lpstr>Let’s look at the concept of Spirit and Truth</vt:lpstr>
      <vt:lpstr>PowerPoint Presentation</vt:lpstr>
      <vt:lpstr>This is where an unbalance focus on the spirit can lead</vt:lpstr>
      <vt:lpstr>Imparting of the spirit/laying on of hands</vt:lpstr>
      <vt:lpstr>Where is your focus?</vt:lpstr>
      <vt:lpstr>PowerPoint Presentation</vt:lpstr>
      <vt:lpstr>Can the lawless do signs and wonders?</vt:lpstr>
      <vt:lpstr>Do you really want the spirit?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the spirits and destructive heresies</dc:title>
  <dc:creator>Lorie and Craig Zulauf</dc:creator>
  <cp:lastModifiedBy>Lorie and Craig Zulauf</cp:lastModifiedBy>
  <cp:revision>45</cp:revision>
  <dcterms:created xsi:type="dcterms:W3CDTF">2017-02-01T15:53:22Z</dcterms:created>
  <dcterms:modified xsi:type="dcterms:W3CDTF">2018-12-26T18:04:26Z</dcterms:modified>
</cp:coreProperties>
</file>