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6E45DB-8A1A-47A8-AE5D-65C13349A5F6}"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9FFFD-6931-4CCD-8738-BA234F9F4DD0}" type="slidenum">
              <a:rPr lang="en-US" smtClean="0"/>
              <a:t>‹#›</a:t>
            </a:fld>
            <a:endParaRPr lang="en-US"/>
          </a:p>
        </p:txBody>
      </p:sp>
    </p:spTree>
    <p:extLst>
      <p:ext uri="{BB962C8B-B14F-4D97-AF65-F5344CB8AC3E}">
        <p14:creationId xmlns:p14="http://schemas.microsoft.com/office/powerpoint/2010/main" val="48388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E45DB-8A1A-47A8-AE5D-65C13349A5F6}"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9FFFD-6931-4CCD-8738-BA234F9F4DD0}" type="slidenum">
              <a:rPr lang="en-US" smtClean="0"/>
              <a:t>‹#›</a:t>
            </a:fld>
            <a:endParaRPr lang="en-US"/>
          </a:p>
        </p:txBody>
      </p:sp>
    </p:spTree>
    <p:extLst>
      <p:ext uri="{BB962C8B-B14F-4D97-AF65-F5344CB8AC3E}">
        <p14:creationId xmlns:p14="http://schemas.microsoft.com/office/powerpoint/2010/main" val="275300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E45DB-8A1A-47A8-AE5D-65C13349A5F6}"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9FFFD-6931-4CCD-8738-BA234F9F4DD0}" type="slidenum">
              <a:rPr lang="en-US" smtClean="0"/>
              <a:t>‹#›</a:t>
            </a:fld>
            <a:endParaRPr lang="en-US"/>
          </a:p>
        </p:txBody>
      </p:sp>
    </p:spTree>
    <p:extLst>
      <p:ext uri="{BB962C8B-B14F-4D97-AF65-F5344CB8AC3E}">
        <p14:creationId xmlns:p14="http://schemas.microsoft.com/office/powerpoint/2010/main" val="2226802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E45DB-8A1A-47A8-AE5D-65C13349A5F6}"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9FFFD-6931-4CCD-8738-BA234F9F4DD0}" type="slidenum">
              <a:rPr lang="en-US" smtClean="0"/>
              <a:t>‹#›</a:t>
            </a:fld>
            <a:endParaRPr lang="en-US"/>
          </a:p>
        </p:txBody>
      </p:sp>
    </p:spTree>
    <p:extLst>
      <p:ext uri="{BB962C8B-B14F-4D97-AF65-F5344CB8AC3E}">
        <p14:creationId xmlns:p14="http://schemas.microsoft.com/office/powerpoint/2010/main" val="208847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E45DB-8A1A-47A8-AE5D-65C13349A5F6}"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9FFFD-6931-4CCD-8738-BA234F9F4DD0}" type="slidenum">
              <a:rPr lang="en-US" smtClean="0"/>
              <a:t>‹#›</a:t>
            </a:fld>
            <a:endParaRPr lang="en-US"/>
          </a:p>
        </p:txBody>
      </p:sp>
    </p:spTree>
    <p:extLst>
      <p:ext uri="{BB962C8B-B14F-4D97-AF65-F5344CB8AC3E}">
        <p14:creationId xmlns:p14="http://schemas.microsoft.com/office/powerpoint/2010/main" val="152779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6E45DB-8A1A-47A8-AE5D-65C13349A5F6}"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9FFFD-6931-4CCD-8738-BA234F9F4DD0}" type="slidenum">
              <a:rPr lang="en-US" smtClean="0"/>
              <a:t>‹#›</a:t>
            </a:fld>
            <a:endParaRPr lang="en-US"/>
          </a:p>
        </p:txBody>
      </p:sp>
    </p:spTree>
    <p:extLst>
      <p:ext uri="{BB962C8B-B14F-4D97-AF65-F5344CB8AC3E}">
        <p14:creationId xmlns:p14="http://schemas.microsoft.com/office/powerpoint/2010/main" val="3817723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6E45DB-8A1A-47A8-AE5D-65C13349A5F6}"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9FFFD-6931-4CCD-8738-BA234F9F4DD0}" type="slidenum">
              <a:rPr lang="en-US" smtClean="0"/>
              <a:t>‹#›</a:t>
            </a:fld>
            <a:endParaRPr lang="en-US"/>
          </a:p>
        </p:txBody>
      </p:sp>
    </p:spTree>
    <p:extLst>
      <p:ext uri="{BB962C8B-B14F-4D97-AF65-F5344CB8AC3E}">
        <p14:creationId xmlns:p14="http://schemas.microsoft.com/office/powerpoint/2010/main" val="346597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6E45DB-8A1A-47A8-AE5D-65C13349A5F6}"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9FFFD-6931-4CCD-8738-BA234F9F4DD0}" type="slidenum">
              <a:rPr lang="en-US" smtClean="0"/>
              <a:t>‹#›</a:t>
            </a:fld>
            <a:endParaRPr lang="en-US"/>
          </a:p>
        </p:txBody>
      </p:sp>
    </p:spTree>
    <p:extLst>
      <p:ext uri="{BB962C8B-B14F-4D97-AF65-F5344CB8AC3E}">
        <p14:creationId xmlns:p14="http://schemas.microsoft.com/office/powerpoint/2010/main" val="1855209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E45DB-8A1A-47A8-AE5D-65C13349A5F6}"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9FFFD-6931-4CCD-8738-BA234F9F4DD0}" type="slidenum">
              <a:rPr lang="en-US" smtClean="0"/>
              <a:t>‹#›</a:t>
            </a:fld>
            <a:endParaRPr lang="en-US"/>
          </a:p>
        </p:txBody>
      </p:sp>
    </p:spTree>
    <p:extLst>
      <p:ext uri="{BB962C8B-B14F-4D97-AF65-F5344CB8AC3E}">
        <p14:creationId xmlns:p14="http://schemas.microsoft.com/office/powerpoint/2010/main" val="3410488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E45DB-8A1A-47A8-AE5D-65C13349A5F6}"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9FFFD-6931-4CCD-8738-BA234F9F4DD0}" type="slidenum">
              <a:rPr lang="en-US" smtClean="0"/>
              <a:t>‹#›</a:t>
            </a:fld>
            <a:endParaRPr lang="en-US"/>
          </a:p>
        </p:txBody>
      </p:sp>
    </p:spTree>
    <p:extLst>
      <p:ext uri="{BB962C8B-B14F-4D97-AF65-F5344CB8AC3E}">
        <p14:creationId xmlns:p14="http://schemas.microsoft.com/office/powerpoint/2010/main" val="317337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E45DB-8A1A-47A8-AE5D-65C13349A5F6}"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9FFFD-6931-4CCD-8738-BA234F9F4DD0}" type="slidenum">
              <a:rPr lang="en-US" smtClean="0"/>
              <a:t>‹#›</a:t>
            </a:fld>
            <a:endParaRPr lang="en-US"/>
          </a:p>
        </p:txBody>
      </p:sp>
    </p:spTree>
    <p:extLst>
      <p:ext uri="{BB962C8B-B14F-4D97-AF65-F5344CB8AC3E}">
        <p14:creationId xmlns:p14="http://schemas.microsoft.com/office/powerpoint/2010/main" val="78915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E45DB-8A1A-47A8-AE5D-65C13349A5F6}" type="datetimeFigureOut">
              <a:rPr lang="en-US" smtClean="0"/>
              <a:t>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39FFFD-6931-4CCD-8738-BA234F9F4DD0}" type="slidenum">
              <a:rPr lang="en-US" smtClean="0"/>
              <a:t>‹#›</a:t>
            </a:fld>
            <a:endParaRPr lang="en-US"/>
          </a:p>
        </p:txBody>
      </p:sp>
    </p:spTree>
    <p:extLst>
      <p:ext uri="{BB962C8B-B14F-4D97-AF65-F5344CB8AC3E}">
        <p14:creationId xmlns:p14="http://schemas.microsoft.com/office/powerpoint/2010/main" val="2668302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solidFill>
                  <a:schemeClr val="accent4">
                    <a:lumMod val="75000"/>
                  </a:schemeClr>
                </a:solidFill>
              </a:rPr>
              <a:t>Who is Israel?</a:t>
            </a:r>
            <a:endParaRPr lang="en-US" sz="7200" dirty="0">
              <a:solidFill>
                <a:schemeClr val="accent4">
                  <a:lumMod val="75000"/>
                </a:schemeClr>
              </a:solidFill>
            </a:endParaRPr>
          </a:p>
        </p:txBody>
      </p:sp>
    </p:spTree>
    <p:extLst>
      <p:ext uri="{BB962C8B-B14F-4D97-AF65-F5344CB8AC3E}">
        <p14:creationId xmlns:p14="http://schemas.microsoft.com/office/powerpoint/2010/main" val="1834671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248400"/>
          </a:xfrm>
        </p:spPr>
        <p:txBody>
          <a:bodyPr>
            <a:normAutofit fontScale="92500"/>
          </a:bodyPr>
          <a:lstStyle/>
          <a:p>
            <a:r>
              <a:rPr lang="en-US" dirty="0"/>
              <a:t>So </a:t>
            </a:r>
            <a:r>
              <a:rPr lang="en-US" dirty="0" err="1"/>
              <a:t>Avram</a:t>
            </a:r>
            <a:r>
              <a:rPr lang="en-US" dirty="0"/>
              <a:t>, the Hebrew speaking, uncircumcised Gentile (person of the nations) knew how to build altars for sacrifice to </a:t>
            </a:r>
            <a:r>
              <a:rPr lang="en-US" dirty="0" smtClean="0"/>
              <a:t>Yah. </a:t>
            </a:r>
            <a:r>
              <a:rPr lang="en-US" dirty="0"/>
              <a:t>Recognized </a:t>
            </a:r>
            <a:r>
              <a:rPr lang="en-US" dirty="0" err="1" smtClean="0"/>
              <a:t>Melchizadek</a:t>
            </a:r>
            <a:r>
              <a:rPr lang="en-US" dirty="0" smtClean="0"/>
              <a:t> </a:t>
            </a:r>
            <a:r>
              <a:rPr lang="en-US" dirty="0"/>
              <a:t>as a Priest of </a:t>
            </a:r>
            <a:r>
              <a:rPr lang="en-US" dirty="0" smtClean="0"/>
              <a:t>Yah. </a:t>
            </a:r>
            <a:r>
              <a:rPr lang="en-US" dirty="0"/>
              <a:t>Understood about the ceremony of the breaking of bread and drinking of wine (the grain offering and drink offering; which is ultimately the Body and Blood of Messiah), and understood the law of tithing for the priests.</a:t>
            </a:r>
          </a:p>
          <a:p>
            <a:r>
              <a:rPr lang="en-US" dirty="0"/>
              <a:t>All things traditionally ascribed to Jewish custom and religion, but practiced by </a:t>
            </a:r>
            <a:r>
              <a:rPr lang="en-US" dirty="0" err="1"/>
              <a:t>Avram</a:t>
            </a:r>
            <a:r>
              <a:rPr lang="en-US" dirty="0"/>
              <a:t>, the uncircumcised, Hebrew speaking Gentile (person of the nations).</a:t>
            </a:r>
          </a:p>
          <a:p>
            <a:pPr marL="0" indent="0">
              <a:buNone/>
            </a:pPr>
            <a:endParaRPr lang="en-US" dirty="0"/>
          </a:p>
        </p:txBody>
      </p:sp>
    </p:spTree>
    <p:extLst>
      <p:ext uri="{BB962C8B-B14F-4D97-AF65-F5344CB8AC3E}">
        <p14:creationId xmlns:p14="http://schemas.microsoft.com/office/powerpoint/2010/main" val="63601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Where did </a:t>
            </a:r>
            <a:r>
              <a:rPr lang="en-US" b="1" dirty="0" err="1"/>
              <a:t>Avram</a:t>
            </a:r>
            <a:r>
              <a:rPr lang="en-US" b="1" dirty="0"/>
              <a:t> gain this knowledge</a:t>
            </a:r>
            <a:r>
              <a:rPr lang="en-US" b="1" dirty="0" smtClean="0"/>
              <a:t>?</a:t>
            </a:r>
            <a:endParaRPr lang="en-US" b="1"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a:t>Most do not realize it, but Shem who lived 100 years prior to the flood, and who lived 500 years after the flood did not die until Avraham was 80 years old.</a:t>
            </a:r>
          </a:p>
          <a:p>
            <a:pPr marL="0" indent="0">
              <a:buNone/>
            </a:pPr>
            <a:r>
              <a:rPr lang="en-US" dirty="0"/>
              <a:t> </a:t>
            </a:r>
          </a:p>
          <a:p>
            <a:r>
              <a:rPr lang="en-US" dirty="0"/>
              <a:t>Shem, which in Hebrew means "name or </a:t>
            </a:r>
            <a:r>
              <a:rPr lang="en-US" u="sng" dirty="0"/>
              <a:t>authority</a:t>
            </a:r>
            <a:r>
              <a:rPr lang="en-US" dirty="0"/>
              <a:t>", was the one who was faithful to preserve the </a:t>
            </a:r>
            <a:r>
              <a:rPr lang="en-US" dirty="0" smtClean="0"/>
              <a:t>name (Hashem) </a:t>
            </a:r>
            <a:r>
              <a:rPr lang="en-US" dirty="0"/>
              <a:t>of </a:t>
            </a:r>
            <a:r>
              <a:rPr lang="en-US" dirty="0" smtClean="0"/>
              <a:t>Yah, </a:t>
            </a:r>
            <a:r>
              <a:rPr lang="en-US" dirty="0"/>
              <a:t>and knowledge of the Faith handed down from Adam through Abel, Seth, and Noah</a:t>
            </a:r>
            <a:r>
              <a:rPr lang="en-US" dirty="0" smtClean="0"/>
              <a:t>;</a:t>
            </a:r>
          </a:p>
          <a:p>
            <a:r>
              <a:rPr lang="en-US" dirty="0" smtClean="0"/>
              <a:t> </a:t>
            </a:r>
            <a:r>
              <a:rPr lang="en-US" dirty="0"/>
              <a:t>[See also, </a:t>
            </a:r>
            <a:r>
              <a:rPr lang="en-US" b="1" dirty="0" err="1"/>
              <a:t>B'resheet</a:t>
            </a:r>
            <a:r>
              <a:rPr lang="en-US" b="1" dirty="0"/>
              <a:t> (Genesis) 4:26; 12:8; 13:4 &amp; 21:33 </a:t>
            </a:r>
            <a:r>
              <a:rPr lang="en-US" dirty="0"/>
              <a:t>concerning knowledge </a:t>
            </a:r>
            <a:r>
              <a:rPr lang="en-US" dirty="0" smtClean="0"/>
              <a:t>of the </a:t>
            </a:r>
            <a:r>
              <a:rPr lang="en-US" dirty="0"/>
              <a:t>name].</a:t>
            </a:r>
          </a:p>
        </p:txBody>
      </p:sp>
    </p:spTree>
    <p:extLst>
      <p:ext uri="{BB962C8B-B14F-4D97-AF65-F5344CB8AC3E}">
        <p14:creationId xmlns:p14="http://schemas.microsoft.com/office/powerpoint/2010/main" val="1667690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marL="0" indent="0">
              <a:buNone/>
            </a:pPr>
            <a:r>
              <a:rPr lang="en-US" dirty="0"/>
              <a:t>This knowledge of the </a:t>
            </a:r>
            <a:r>
              <a:rPr lang="en-US" u="sng" dirty="0" smtClean="0"/>
              <a:t>Name/Authority</a:t>
            </a:r>
            <a:r>
              <a:rPr lang="en-US" dirty="0" smtClean="0"/>
              <a:t> </a:t>
            </a:r>
            <a:r>
              <a:rPr lang="en-US" dirty="0"/>
              <a:t>of </a:t>
            </a:r>
            <a:r>
              <a:rPr lang="en-US" dirty="0" smtClean="0"/>
              <a:t>Yah, </a:t>
            </a:r>
            <a:r>
              <a:rPr lang="en-US" dirty="0"/>
              <a:t>and of the Faith was in turn handed down to </a:t>
            </a:r>
            <a:r>
              <a:rPr lang="en-US" dirty="0" err="1"/>
              <a:t>Avram</a:t>
            </a:r>
            <a:r>
              <a:rPr lang="en-US" dirty="0"/>
              <a:t>, </a:t>
            </a:r>
            <a:r>
              <a:rPr lang="en-US" dirty="0" err="1"/>
              <a:t>Yyob</a:t>
            </a:r>
            <a:r>
              <a:rPr lang="en-US" dirty="0"/>
              <a:t> (Job), and </a:t>
            </a:r>
            <a:r>
              <a:rPr lang="en-US" dirty="0" err="1" smtClean="0"/>
              <a:t>Melchizadek</a:t>
            </a:r>
            <a:r>
              <a:rPr lang="en-US" dirty="0" smtClean="0"/>
              <a:t> </a:t>
            </a:r>
            <a:r>
              <a:rPr lang="en-US" dirty="0"/>
              <a:t>who were all contemporaries with each other. </a:t>
            </a:r>
            <a:endParaRPr lang="en-US" dirty="0" smtClean="0"/>
          </a:p>
          <a:p>
            <a:pPr marL="0" indent="0">
              <a:buNone/>
            </a:pPr>
            <a:r>
              <a:rPr lang="en-US" dirty="0" smtClean="0"/>
              <a:t>This </a:t>
            </a:r>
            <a:r>
              <a:rPr lang="en-US" dirty="0"/>
              <a:t>is how it is that </a:t>
            </a:r>
            <a:r>
              <a:rPr lang="en-US" dirty="0" err="1"/>
              <a:t>Avram</a:t>
            </a:r>
            <a:r>
              <a:rPr lang="en-US" dirty="0"/>
              <a:t> knew how to build an altar, and </a:t>
            </a:r>
            <a:r>
              <a:rPr lang="en-US" dirty="0" smtClean="0"/>
              <a:t>new </a:t>
            </a:r>
            <a:r>
              <a:rPr lang="en-US" dirty="0"/>
              <a:t>which animals were "clean" and acceptable for sacrifice, knew about the priestly order, about tithing, and everything else about Torah(</a:t>
            </a:r>
            <a:r>
              <a:rPr lang="en-US" dirty="0" err="1"/>
              <a:t>Yah’s</a:t>
            </a:r>
            <a:r>
              <a:rPr lang="en-US" dirty="0"/>
              <a:t> teaching, instructions and direction, </a:t>
            </a:r>
            <a:r>
              <a:rPr lang="en-US" u="sng" dirty="0"/>
              <a:t>which is His </a:t>
            </a:r>
            <a:r>
              <a:rPr lang="en-US" u="sng" dirty="0" smtClean="0"/>
              <a:t>covenant </a:t>
            </a:r>
            <a:r>
              <a:rPr lang="en-US" u="sng" dirty="0" err="1" smtClean="0"/>
              <a:t>Deu</a:t>
            </a:r>
            <a:r>
              <a:rPr lang="en-US" u="sng" dirty="0" smtClean="0"/>
              <a:t> 4:13</a:t>
            </a:r>
            <a:r>
              <a:rPr lang="en-US" dirty="0" smtClean="0"/>
              <a:t>).</a:t>
            </a:r>
            <a:endParaRPr lang="en-US" dirty="0"/>
          </a:p>
          <a:p>
            <a:pPr marL="0" indent="0">
              <a:buNone/>
            </a:pPr>
            <a:r>
              <a:rPr lang="en-US" dirty="0"/>
              <a:t>As it is written in </a:t>
            </a:r>
            <a:r>
              <a:rPr lang="en-US" b="1" dirty="0" err="1"/>
              <a:t>B'resheet</a:t>
            </a:r>
            <a:r>
              <a:rPr lang="en-US" b="1" dirty="0"/>
              <a:t> (Genesis) 26:2-5</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278777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lnSpcReduction="20000"/>
          </a:bodyPr>
          <a:lstStyle/>
          <a:p>
            <a:r>
              <a:rPr lang="en-US" b="1" dirty="0"/>
              <a:t>26:2 </a:t>
            </a:r>
            <a:r>
              <a:rPr lang="en-US" dirty="0"/>
              <a:t>Then </a:t>
            </a:r>
            <a:r>
              <a:rPr lang="en-US" dirty="0" smtClean="0"/>
              <a:t>Yah </a:t>
            </a:r>
            <a:r>
              <a:rPr lang="en-US" dirty="0"/>
              <a:t>appeared to </a:t>
            </a:r>
            <a:r>
              <a:rPr lang="en-US" dirty="0" err="1"/>
              <a:t>Yitz'chak</a:t>
            </a:r>
            <a:r>
              <a:rPr lang="en-US" dirty="0"/>
              <a:t> (Isaac) and said, 'Do not go down to Egypt</a:t>
            </a:r>
            <a:r>
              <a:rPr lang="en-US" dirty="0" smtClean="0"/>
              <a:t>; but </a:t>
            </a:r>
            <a:r>
              <a:rPr lang="en-US" dirty="0"/>
              <a:t>dwell in the land as I have told you.</a:t>
            </a:r>
          </a:p>
          <a:p>
            <a:r>
              <a:rPr lang="en-US" b="1" dirty="0"/>
              <a:t>26:3 </a:t>
            </a:r>
            <a:r>
              <a:rPr lang="en-US" dirty="0"/>
              <a:t>Live in this land, and I will be with you and bless you, for to you and your descendants I give all these lands, and I will perform the oath which I swore to Avraham your father.</a:t>
            </a:r>
          </a:p>
          <a:p>
            <a:r>
              <a:rPr lang="en-US" b="1" dirty="0"/>
              <a:t>26:4 </a:t>
            </a:r>
            <a:r>
              <a:rPr lang="en-US" dirty="0"/>
              <a:t>And I will make your descendants multiply as the stars of heaven. I will give to your descendants all these lands; and in your seed all the nations of the earth shall be blessed,</a:t>
            </a:r>
          </a:p>
          <a:p>
            <a:r>
              <a:rPr lang="en-US" b="1" i="1" dirty="0"/>
              <a:t>26:5 Because, Avraham obeyed My voice and guarded My hedge, My commandments, My appointed times, and My laws.</a:t>
            </a:r>
            <a:endParaRPr lang="en-US" dirty="0"/>
          </a:p>
          <a:p>
            <a:pPr marL="0" indent="0">
              <a:buNone/>
            </a:pPr>
            <a:endParaRPr lang="en-US" dirty="0"/>
          </a:p>
        </p:txBody>
      </p:sp>
    </p:spTree>
    <p:extLst>
      <p:ext uri="{BB962C8B-B14F-4D97-AF65-F5344CB8AC3E}">
        <p14:creationId xmlns:p14="http://schemas.microsoft.com/office/powerpoint/2010/main" val="3189682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lstStyle/>
          <a:p>
            <a:pPr marL="0" indent="0">
              <a:buNone/>
            </a:pPr>
            <a:r>
              <a:rPr lang="en-US" dirty="0"/>
              <a:t>As a Gentile (person of the nations), he knew God's </a:t>
            </a:r>
            <a:r>
              <a:rPr lang="en-US" u="sng" dirty="0" smtClean="0"/>
              <a:t>commandments/covenant</a:t>
            </a:r>
            <a:r>
              <a:rPr lang="en-US" dirty="0" smtClean="0"/>
              <a:t>. </a:t>
            </a:r>
            <a:r>
              <a:rPr lang="en-US" dirty="0"/>
              <a:t>Knew of His appointed times, of the law (the instruction) of sacrifices pointing to the Testimony of </a:t>
            </a:r>
            <a:r>
              <a:rPr lang="en-US" dirty="0" err="1"/>
              <a:t>Yeshua's</a:t>
            </a:r>
            <a:r>
              <a:rPr lang="en-US" dirty="0"/>
              <a:t> Blood; (Gal 3:8, </a:t>
            </a:r>
            <a:r>
              <a:rPr lang="en-US" dirty="0" err="1"/>
              <a:t>Heb</a:t>
            </a:r>
            <a:r>
              <a:rPr lang="en-US" dirty="0"/>
              <a:t> 4:2) and knew of "the Law" (the instruction) of Torah, defining the way of right and wrong. </a:t>
            </a:r>
            <a:endParaRPr lang="en-US" dirty="0" smtClean="0"/>
          </a:p>
          <a:p>
            <a:pPr marL="0" indent="0">
              <a:buNone/>
            </a:pPr>
            <a:r>
              <a:rPr lang="en-US" dirty="0" smtClean="0"/>
              <a:t>It is </a:t>
            </a:r>
            <a:r>
              <a:rPr lang="en-US" dirty="0"/>
              <a:t>because Avraham did these things that </a:t>
            </a:r>
            <a:r>
              <a:rPr lang="en-US" dirty="0" smtClean="0"/>
              <a:t>Yah </a:t>
            </a:r>
            <a:r>
              <a:rPr lang="en-US" dirty="0"/>
              <a:t>passed the </a:t>
            </a:r>
            <a:r>
              <a:rPr lang="en-US" dirty="0" err="1"/>
              <a:t>Avrahamic</a:t>
            </a:r>
            <a:r>
              <a:rPr lang="en-US" dirty="0"/>
              <a:t> Covenant down to his descendants</a:t>
            </a:r>
            <a:r>
              <a:rPr lang="en-US" dirty="0" smtClean="0"/>
              <a:t>.</a:t>
            </a:r>
            <a:endParaRPr lang="en-US" dirty="0"/>
          </a:p>
        </p:txBody>
      </p:sp>
    </p:spTree>
    <p:extLst>
      <p:ext uri="{BB962C8B-B14F-4D97-AF65-F5344CB8AC3E}">
        <p14:creationId xmlns:p14="http://schemas.microsoft.com/office/powerpoint/2010/main" val="3525826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In </a:t>
            </a:r>
            <a:r>
              <a:rPr lang="en-US" sz="3600" b="1" dirty="0" err="1"/>
              <a:t>B'resheet</a:t>
            </a:r>
            <a:r>
              <a:rPr lang="en-US" sz="3600" b="1" dirty="0"/>
              <a:t> (Genesis) 15:13-16 </a:t>
            </a:r>
            <a:r>
              <a:rPr lang="en-US" sz="3600" dirty="0"/>
              <a:t>it proceeds to be prophesied and written</a:t>
            </a:r>
            <a:r>
              <a:rPr lang="en-US" sz="3600" dirty="0" smtClean="0"/>
              <a:t>,</a:t>
            </a:r>
            <a:endParaRPr lang="en-US" sz="3600"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b="1" dirty="0"/>
              <a:t>15:13 </a:t>
            </a:r>
            <a:r>
              <a:rPr lang="en-US" dirty="0"/>
              <a:t>"...Know certainly that your descendants will be strangers in a land not their own, four hundred years. Your descendants will serve them and be afflicted by them.</a:t>
            </a:r>
          </a:p>
          <a:p>
            <a:r>
              <a:rPr lang="en-US" b="1" dirty="0"/>
              <a:t>15:14 </a:t>
            </a:r>
            <a:r>
              <a:rPr lang="en-US" dirty="0"/>
              <a:t>And also the nation who they serve I will judge; and afterwards your descendants will come out with great possessions.</a:t>
            </a:r>
          </a:p>
          <a:p>
            <a:r>
              <a:rPr lang="en-US" b="1" dirty="0"/>
              <a:t>15:15 </a:t>
            </a:r>
            <a:r>
              <a:rPr lang="en-US" dirty="0"/>
              <a:t>Now, as for you, you shall return to your fathers in peace; you shall be buried at a good old age.</a:t>
            </a:r>
          </a:p>
          <a:p>
            <a:r>
              <a:rPr lang="en-US" b="1" dirty="0"/>
              <a:t>15:16 </a:t>
            </a:r>
            <a:r>
              <a:rPr lang="en-US" dirty="0"/>
              <a:t>But in the fourth generation your descendants shall return here, for the rebellion of sin among the Amorites is not yet complete.</a:t>
            </a:r>
          </a:p>
          <a:p>
            <a:pPr marL="0" indent="0">
              <a:buNone/>
            </a:pPr>
            <a:endParaRPr lang="en-US" dirty="0"/>
          </a:p>
        </p:txBody>
      </p:sp>
    </p:spTree>
    <p:extLst>
      <p:ext uri="{BB962C8B-B14F-4D97-AF65-F5344CB8AC3E}">
        <p14:creationId xmlns:p14="http://schemas.microsoft.com/office/powerpoint/2010/main" val="1594784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a:t>So here it is prophesied that his descendants would live in Egypt, and eventually become slaves while there. But that ultimately, in the fourth generation, that they would be delivered out of there bringing a mixed multitude with them. Ex 12:38</a:t>
            </a:r>
          </a:p>
          <a:p>
            <a:r>
              <a:rPr lang="en-US" dirty="0"/>
              <a:t>But what is the </a:t>
            </a:r>
            <a:r>
              <a:rPr lang="en-US" dirty="0" err="1"/>
              <a:t>Avrahamic</a:t>
            </a:r>
            <a:r>
              <a:rPr lang="en-US" dirty="0"/>
              <a:t> covenant? </a:t>
            </a:r>
            <a:endParaRPr lang="en-US" dirty="0" smtClean="0"/>
          </a:p>
          <a:p>
            <a:r>
              <a:rPr lang="en-US" dirty="0" smtClean="0"/>
              <a:t>We </a:t>
            </a:r>
            <a:r>
              <a:rPr lang="en-US" dirty="0"/>
              <a:t>know that </a:t>
            </a:r>
            <a:r>
              <a:rPr lang="en-US" dirty="0" smtClean="0"/>
              <a:t>Yah </a:t>
            </a:r>
            <a:r>
              <a:rPr lang="en-US" dirty="0"/>
              <a:t>promised </a:t>
            </a:r>
            <a:r>
              <a:rPr lang="en-US" dirty="0" err="1"/>
              <a:t>Avram</a:t>
            </a:r>
            <a:r>
              <a:rPr lang="en-US" dirty="0"/>
              <a:t> that he would be the father of a great nation. This great nation of the Promise, is the nation of Israel.</a:t>
            </a:r>
          </a:p>
          <a:p>
            <a:pPr marL="0" indent="0">
              <a:buNone/>
            </a:pPr>
            <a:endParaRPr lang="en-US" dirty="0"/>
          </a:p>
        </p:txBody>
      </p:sp>
    </p:spTree>
    <p:extLst>
      <p:ext uri="{BB962C8B-B14F-4D97-AF65-F5344CB8AC3E}">
        <p14:creationId xmlns:p14="http://schemas.microsoft.com/office/powerpoint/2010/main" val="33084697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lnSpcReduction="10000"/>
          </a:bodyPr>
          <a:lstStyle/>
          <a:p>
            <a:r>
              <a:rPr lang="en-US" u="sng" dirty="0" smtClean="0"/>
              <a:t>Yah </a:t>
            </a:r>
            <a:r>
              <a:rPr lang="en-US" u="sng" dirty="0"/>
              <a:t>also </a:t>
            </a:r>
            <a:r>
              <a:rPr lang="en-US" b="1" u="sng" dirty="0"/>
              <a:t>promised</a:t>
            </a:r>
            <a:r>
              <a:rPr lang="en-US" u="sng" dirty="0"/>
              <a:t> his descendant's the </a:t>
            </a:r>
            <a:r>
              <a:rPr lang="en-US" b="1" u="sng" dirty="0"/>
              <a:t>land</a:t>
            </a:r>
            <a:r>
              <a:rPr lang="en-US" u="sng" dirty="0"/>
              <a:t> of Canaan as an eternal possession</a:t>
            </a:r>
            <a:r>
              <a:rPr lang="en-US" dirty="0"/>
              <a:t>, which has not yet come to pass. This land in time would, accordingly, be called the land of Israel, because this is the Land where the nation of Israel would be ultimately established and settled.</a:t>
            </a:r>
          </a:p>
          <a:p>
            <a:r>
              <a:rPr lang="en-US" dirty="0" smtClean="0"/>
              <a:t>Yah </a:t>
            </a:r>
            <a:r>
              <a:rPr lang="en-US" dirty="0"/>
              <a:t>also stated that his </a:t>
            </a:r>
            <a:r>
              <a:rPr lang="en-US" dirty="0" smtClean="0"/>
              <a:t>descendants </a:t>
            </a:r>
            <a:r>
              <a:rPr lang="en-US" dirty="0"/>
              <a:t>would be as many as the stars of heaven, which also has not yet come to pass. And that all the families of the earth would be blessed through him; which prophecy has to yet to come to full completion</a:t>
            </a:r>
            <a:r>
              <a:rPr lang="en-US" dirty="0" smtClean="0"/>
              <a:t>.</a:t>
            </a:r>
            <a:endParaRPr lang="en-US" dirty="0"/>
          </a:p>
        </p:txBody>
      </p:sp>
    </p:spTree>
    <p:extLst>
      <p:ext uri="{BB962C8B-B14F-4D97-AF65-F5344CB8AC3E}">
        <p14:creationId xmlns:p14="http://schemas.microsoft.com/office/powerpoint/2010/main" val="2018442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sz="3600" dirty="0"/>
              <a:t>Yet the covenant </a:t>
            </a:r>
            <a:r>
              <a:rPr lang="en-US" sz="3600" dirty="0" smtClean="0"/>
              <a:t>Yah </a:t>
            </a:r>
            <a:r>
              <a:rPr lang="en-US" sz="3600" dirty="0"/>
              <a:t>gives, He states clearly to be an eternal covenant; and one</a:t>
            </a:r>
            <a:br>
              <a:rPr lang="en-US" sz="3600" dirty="0"/>
            </a:br>
            <a:r>
              <a:rPr lang="en-US" sz="3600" dirty="0"/>
              <a:t>that is without revocation.</a:t>
            </a:r>
          </a:p>
        </p:txBody>
      </p:sp>
      <p:sp>
        <p:nvSpPr>
          <p:cNvPr id="3" name="Content Placeholder 2"/>
          <p:cNvSpPr>
            <a:spLocks noGrp="1"/>
          </p:cNvSpPr>
          <p:nvPr>
            <p:ph idx="1"/>
          </p:nvPr>
        </p:nvSpPr>
        <p:spPr>
          <a:xfrm>
            <a:off x="457200" y="2133600"/>
            <a:ext cx="8229600" cy="4495800"/>
          </a:xfrm>
        </p:spPr>
        <p:txBody>
          <a:bodyPr>
            <a:normAutofit/>
          </a:bodyPr>
          <a:lstStyle/>
          <a:p>
            <a:r>
              <a:rPr lang="en-US" dirty="0"/>
              <a:t>As it is written in </a:t>
            </a:r>
            <a:r>
              <a:rPr lang="en-US" b="1" dirty="0"/>
              <a:t>Romans 11:29</a:t>
            </a:r>
            <a:r>
              <a:rPr lang="en-US" dirty="0"/>
              <a:t>,</a:t>
            </a:r>
            <a:r>
              <a:rPr lang="en-US" b="1" dirty="0"/>
              <a:t> </a:t>
            </a:r>
            <a:r>
              <a:rPr lang="en-US" dirty="0"/>
              <a:t>For the promises and calling of </a:t>
            </a:r>
            <a:r>
              <a:rPr lang="en-US" dirty="0" smtClean="0"/>
              <a:t>Yah </a:t>
            </a:r>
            <a:r>
              <a:rPr lang="en-US" dirty="0"/>
              <a:t>are irrevocable</a:t>
            </a:r>
            <a:r>
              <a:rPr lang="en-US" dirty="0" smtClean="0"/>
              <a:t>.</a:t>
            </a:r>
            <a:r>
              <a:rPr lang="en-US" dirty="0"/>
              <a:t> </a:t>
            </a:r>
          </a:p>
          <a:p>
            <a:r>
              <a:rPr lang="en-US" dirty="0"/>
              <a:t>As it is also written </a:t>
            </a:r>
            <a:r>
              <a:rPr lang="en-US" dirty="0" smtClean="0"/>
              <a:t>in</a:t>
            </a:r>
            <a:r>
              <a:rPr lang="en-US" b="1" dirty="0" smtClean="0"/>
              <a:t> </a:t>
            </a:r>
            <a:r>
              <a:rPr lang="en-US" b="1" dirty="0"/>
              <a:t>(</a:t>
            </a:r>
            <a:r>
              <a:rPr lang="en-US" b="1" dirty="0" err="1"/>
              <a:t>B'midbar</a:t>
            </a:r>
            <a:r>
              <a:rPr lang="en-US" b="1" dirty="0"/>
              <a:t> (Numbers)) 23:19</a:t>
            </a:r>
            <a:r>
              <a:rPr lang="en-US" dirty="0" smtClean="0"/>
              <a:t>,</a:t>
            </a:r>
            <a:r>
              <a:rPr lang="en-US" dirty="0"/>
              <a:t> </a:t>
            </a:r>
          </a:p>
          <a:p>
            <a:r>
              <a:rPr lang="en-US" b="1" dirty="0"/>
              <a:t>23:19 </a:t>
            </a:r>
            <a:r>
              <a:rPr lang="en-US" dirty="0"/>
              <a:t>God is not a man that He should lie, nor a son of man that He should repent. What He has said He will do, and that which He has spoken He will bring to pass</a:t>
            </a:r>
            <a:r>
              <a:rPr lang="en-US" dirty="0" smtClean="0"/>
              <a:t>. (Ps 119:89)</a:t>
            </a:r>
            <a:endParaRPr lang="en-US" dirty="0"/>
          </a:p>
          <a:p>
            <a:pPr marL="0" indent="0">
              <a:buNone/>
            </a:pPr>
            <a:endParaRPr lang="en-US" dirty="0"/>
          </a:p>
        </p:txBody>
      </p:sp>
    </p:spTree>
    <p:extLst>
      <p:ext uri="{BB962C8B-B14F-4D97-AF65-F5344CB8AC3E}">
        <p14:creationId xmlns:p14="http://schemas.microsoft.com/office/powerpoint/2010/main" val="1796713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rmAutofit/>
          </a:bodyPr>
          <a:lstStyle/>
          <a:p>
            <a:r>
              <a:rPr lang="en-US" sz="2800" dirty="0"/>
              <a:t>So what exactly is the Covenant of Avraham coveted so much by both Christians and Jews alike</a:t>
            </a:r>
            <a:r>
              <a:rPr lang="en-US" sz="2800" dirty="0" smtClean="0"/>
              <a:t>?</a:t>
            </a:r>
            <a:r>
              <a:rPr lang="en-US" sz="2800" dirty="0"/>
              <a:t> </a:t>
            </a:r>
            <a:br>
              <a:rPr lang="en-US" sz="2800" dirty="0"/>
            </a:br>
            <a:r>
              <a:rPr lang="en-US" sz="2800" dirty="0"/>
              <a:t>Let us proceed to </a:t>
            </a:r>
            <a:r>
              <a:rPr lang="en-US" sz="2800" b="1" dirty="0" err="1"/>
              <a:t>B'resheet</a:t>
            </a:r>
            <a:r>
              <a:rPr lang="en-US" sz="2800" b="1" dirty="0"/>
              <a:t> (Genesis) </a:t>
            </a:r>
            <a:r>
              <a:rPr lang="en-US" sz="2800" b="1" dirty="0" smtClean="0"/>
              <a:t>17:1-10</a:t>
            </a:r>
            <a:endParaRPr lang="en-US" sz="2800" dirty="0"/>
          </a:p>
        </p:txBody>
      </p:sp>
      <p:sp>
        <p:nvSpPr>
          <p:cNvPr id="3" name="Content Placeholder 2"/>
          <p:cNvSpPr>
            <a:spLocks noGrp="1"/>
          </p:cNvSpPr>
          <p:nvPr>
            <p:ph idx="1"/>
          </p:nvPr>
        </p:nvSpPr>
        <p:spPr>
          <a:xfrm>
            <a:off x="0" y="1371600"/>
            <a:ext cx="8991600" cy="5715000"/>
          </a:xfrm>
        </p:spPr>
        <p:txBody>
          <a:bodyPr>
            <a:normAutofit fontScale="85000" lnSpcReduction="20000"/>
          </a:bodyPr>
          <a:lstStyle/>
          <a:p>
            <a:r>
              <a:rPr lang="en-US" sz="2400" b="1" dirty="0"/>
              <a:t>17:1 </a:t>
            </a:r>
            <a:r>
              <a:rPr lang="en-US" sz="2400" dirty="0"/>
              <a:t>When </a:t>
            </a:r>
            <a:r>
              <a:rPr lang="en-US" sz="2400" dirty="0" err="1"/>
              <a:t>Avram</a:t>
            </a:r>
            <a:r>
              <a:rPr lang="en-US" sz="2400" dirty="0"/>
              <a:t> was 99 years old, </a:t>
            </a:r>
            <a:r>
              <a:rPr lang="en-US" sz="2400" dirty="0" smtClean="0"/>
              <a:t>Yah </a:t>
            </a:r>
            <a:r>
              <a:rPr lang="en-US" sz="2400" dirty="0"/>
              <a:t>appeared to </a:t>
            </a:r>
            <a:r>
              <a:rPr lang="en-US" sz="2400" dirty="0" err="1"/>
              <a:t>Avram</a:t>
            </a:r>
            <a:r>
              <a:rPr lang="en-US" sz="2400" dirty="0"/>
              <a:t> and said to him, 'I am El </a:t>
            </a:r>
            <a:r>
              <a:rPr lang="en-US" sz="2400" dirty="0" err="1"/>
              <a:t>Shaddai</a:t>
            </a:r>
            <a:r>
              <a:rPr lang="en-US" sz="2400" dirty="0"/>
              <a:t> (God Almighty), walk before Me and be you </a:t>
            </a:r>
            <a:r>
              <a:rPr lang="en-US" sz="2400" u="sng" dirty="0"/>
              <a:t>blameless</a:t>
            </a:r>
            <a:r>
              <a:rPr lang="en-US" sz="2400" dirty="0"/>
              <a:t>; (Luke 1:6)</a:t>
            </a:r>
          </a:p>
          <a:p>
            <a:r>
              <a:rPr lang="en-US" sz="2400" b="1" dirty="0"/>
              <a:t>17:2 </a:t>
            </a:r>
            <a:r>
              <a:rPr lang="en-US" sz="2400" dirty="0"/>
              <a:t>And I will make My covenant between Me and you, and will multiply you </a:t>
            </a:r>
            <a:r>
              <a:rPr lang="en-US" sz="2400" dirty="0" smtClean="0"/>
              <a:t>exceedingly</a:t>
            </a:r>
            <a:r>
              <a:rPr lang="en-US" sz="2400" dirty="0"/>
              <a:t>.'</a:t>
            </a:r>
          </a:p>
          <a:p>
            <a:r>
              <a:rPr lang="en-US" sz="2400" b="1" dirty="0"/>
              <a:t>17:3 </a:t>
            </a:r>
            <a:r>
              <a:rPr lang="en-US" sz="2400" dirty="0"/>
              <a:t>Then </a:t>
            </a:r>
            <a:r>
              <a:rPr lang="en-US" sz="2400" dirty="0" err="1"/>
              <a:t>Avram</a:t>
            </a:r>
            <a:r>
              <a:rPr lang="en-US" sz="2400" dirty="0"/>
              <a:t> fell on his face, and God talked with him and said,</a:t>
            </a:r>
          </a:p>
          <a:p>
            <a:r>
              <a:rPr lang="en-US" sz="2400" b="1" dirty="0"/>
              <a:t>17:4 </a:t>
            </a:r>
            <a:r>
              <a:rPr lang="en-US" sz="2400" dirty="0"/>
              <a:t>'As for Me, behold, My covenant is with you, and </a:t>
            </a:r>
            <a:r>
              <a:rPr lang="en-US" sz="2400" b="1" i="1" dirty="0"/>
              <a:t>you shall be a father of many nations</a:t>
            </a:r>
            <a:r>
              <a:rPr lang="en-US" sz="2400" dirty="0"/>
              <a:t>.'</a:t>
            </a:r>
          </a:p>
          <a:p>
            <a:r>
              <a:rPr lang="en-US" sz="2400" b="1" dirty="0"/>
              <a:t>17:5 </a:t>
            </a:r>
            <a:r>
              <a:rPr lang="en-US" sz="2400" dirty="0"/>
              <a:t>'No longer shall your name be called </a:t>
            </a:r>
            <a:r>
              <a:rPr lang="en-US" sz="2400" dirty="0" err="1"/>
              <a:t>Avram</a:t>
            </a:r>
            <a:r>
              <a:rPr lang="en-US" sz="2400" dirty="0"/>
              <a:t>, but your name shall be Avraham; for I have made you a father of many nations.'</a:t>
            </a:r>
          </a:p>
          <a:p>
            <a:r>
              <a:rPr lang="en-US" sz="2400" b="1" dirty="0"/>
              <a:t>17:6 </a:t>
            </a:r>
            <a:r>
              <a:rPr lang="en-US" sz="2400" dirty="0"/>
              <a:t>'I will make you exceedingly fruitful and I will make nations of you, </a:t>
            </a:r>
            <a:r>
              <a:rPr lang="en-US" sz="2400" i="1" dirty="0"/>
              <a:t>and kings shall come from you</a:t>
            </a:r>
            <a:r>
              <a:rPr lang="en-US" sz="2400" dirty="0"/>
              <a:t>.'</a:t>
            </a:r>
          </a:p>
          <a:p>
            <a:r>
              <a:rPr lang="en-US" sz="2400" b="1" dirty="0"/>
              <a:t>17:7 </a:t>
            </a:r>
            <a:r>
              <a:rPr lang="en-US" sz="2400" dirty="0"/>
              <a:t>'And I will establish My covenant between Me and you and your descendants after you in their generations </a:t>
            </a:r>
            <a:r>
              <a:rPr lang="en-US" sz="2400" b="1" i="1" dirty="0"/>
              <a:t>as an eternal covenant</a:t>
            </a:r>
            <a:r>
              <a:rPr lang="en-US" sz="2400" dirty="0"/>
              <a:t>, to be God to you and your descendants after you.'</a:t>
            </a:r>
          </a:p>
          <a:p>
            <a:r>
              <a:rPr lang="en-US" sz="2400" b="1" dirty="0"/>
              <a:t>17:8 </a:t>
            </a:r>
            <a:r>
              <a:rPr lang="en-US" sz="2400" dirty="0"/>
              <a:t>'</a:t>
            </a:r>
            <a:r>
              <a:rPr lang="en-US" sz="2400" b="1" i="1" dirty="0"/>
              <a:t>Also </a:t>
            </a:r>
            <a:r>
              <a:rPr lang="en-US" sz="2400" i="1" dirty="0"/>
              <a:t>I give to you and your descendants after you </a:t>
            </a:r>
            <a:r>
              <a:rPr lang="en-US" sz="2400" i="1" u="sng" dirty="0"/>
              <a:t>the land in which you are a stranger, all the land of Canaan, as an </a:t>
            </a:r>
            <a:r>
              <a:rPr lang="en-US" sz="2400" b="1" i="1" u="sng" dirty="0"/>
              <a:t>eternal </a:t>
            </a:r>
            <a:r>
              <a:rPr lang="en-US" sz="2400" i="1" u="sng" dirty="0"/>
              <a:t>possession</a:t>
            </a:r>
            <a:r>
              <a:rPr lang="en-US" sz="2400" u="sng" dirty="0"/>
              <a:t>;</a:t>
            </a:r>
            <a:r>
              <a:rPr lang="en-US" sz="2400" dirty="0"/>
              <a:t> and I will be their God.'</a:t>
            </a:r>
          </a:p>
          <a:p>
            <a:r>
              <a:rPr lang="en-US" sz="2400" b="1" dirty="0"/>
              <a:t>17:9 </a:t>
            </a:r>
            <a:r>
              <a:rPr lang="en-US" sz="2400" dirty="0"/>
              <a:t>And God said to Avraham, </a:t>
            </a:r>
            <a:r>
              <a:rPr lang="en-US" sz="2400" b="1" u="sng" dirty="0"/>
              <a:t>'As for you, you shall keep My covenant, you and your descendants after you throughout their generations.</a:t>
            </a:r>
            <a:r>
              <a:rPr lang="en-US" sz="2400" dirty="0"/>
              <a:t>'</a:t>
            </a:r>
          </a:p>
          <a:p>
            <a:r>
              <a:rPr lang="en-US" sz="2400" b="1" dirty="0"/>
              <a:t>17:10 </a:t>
            </a:r>
            <a:r>
              <a:rPr lang="en-US" sz="2400" dirty="0"/>
              <a:t>'This is My covenant which </a:t>
            </a:r>
            <a:r>
              <a:rPr lang="en-US" sz="2400" b="1" u="sng" dirty="0"/>
              <a:t>you shall keep, between Me and you and your </a:t>
            </a:r>
            <a:r>
              <a:rPr lang="en-US" sz="2400" b="1" u="sng" dirty="0" err="1" smtClean="0"/>
              <a:t>descedants</a:t>
            </a:r>
            <a:r>
              <a:rPr lang="en-US" sz="2400" b="1" u="sng" dirty="0" smtClean="0"/>
              <a:t> </a:t>
            </a:r>
            <a:r>
              <a:rPr lang="en-US" sz="2400" b="1" u="sng" dirty="0"/>
              <a:t>after you;</a:t>
            </a:r>
            <a:r>
              <a:rPr lang="en-US" sz="2400" dirty="0"/>
              <a:t> every male child among you shall be circumcised</a:t>
            </a:r>
            <a:r>
              <a:rPr lang="en-US" sz="2400" dirty="0" smtClean="0"/>
              <a:t>.</a:t>
            </a:r>
            <a:endParaRPr lang="en-US" sz="2400" dirty="0"/>
          </a:p>
        </p:txBody>
      </p:sp>
    </p:spTree>
    <p:extLst>
      <p:ext uri="{BB962C8B-B14F-4D97-AF65-F5344CB8AC3E}">
        <p14:creationId xmlns:p14="http://schemas.microsoft.com/office/powerpoint/2010/main" val="1746053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fontScale="92500"/>
          </a:bodyPr>
          <a:lstStyle/>
          <a:p>
            <a:pPr marL="0" indent="0">
              <a:buNone/>
            </a:pPr>
            <a:r>
              <a:rPr lang="en-US" dirty="0"/>
              <a:t>Some say that it is the Jews or that the Church is Israel (spiritual Israel) and has replaced Israel. Others say the Nation of Israel in the Land of Israel is Israel. Still others say that Israel is Judah and Ephraim reunited.</a:t>
            </a:r>
          </a:p>
          <a:p>
            <a:pPr marL="0" indent="0">
              <a:buNone/>
            </a:pPr>
            <a:r>
              <a:rPr lang="en-US" dirty="0"/>
              <a:t>Then revolving around these perceptions are, respectively, the views of some that the first covenant was done away with and replaced with a New Covenant. Or that both covenants are valid, but one is for the Jews, and the other for the Church; or that both the first and last covenants were given to Israel, and for Israel, and that the Church was never given any covenant. </a:t>
            </a:r>
          </a:p>
          <a:p>
            <a:pPr marL="0" indent="0">
              <a:buNone/>
            </a:pPr>
            <a:endParaRPr lang="en-US" dirty="0"/>
          </a:p>
        </p:txBody>
      </p:sp>
    </p:spTree>
    <p:extLst>
      <p:ext uri="{BB962C8B-B14F-4D97-AF65-F5344CB8AC3E}">
        <p14:creationId xmlns:p14="http://schemas.microsoft.com/office/powerpoint/2010/main" val="3225645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92500" lnSpcReduction="20000"/>
          </a:bodyPr>
          <a:lstStyle/>
          <a:p>
            <a:r>
              <a:rPr lang="en-US" dirty="0"/>
              <a:t>So </a:t>
            </a:r>
            <a:r>
              <a:rPr lang="en-US" dirty="0" smtClean="0"/>
              <a:t>the </a:t>
            </a:r>
            <a:r>
              <a:rPr lang="en-US" u="sng" dirty="0" smtClean="0"/>
              <a:t>sign</a:t>
            </a:r>
            <a:r>
              <a:rPr lang="en-US" dirty="0" smtClean="0"/>
              <a:t> of the </a:t>
            </a:r>
            <a:r>
              <a:rPr lang="en-US" dirty="0" err="1"/>
              <a:t>Avrahamic</a:t>
            </a:r>
            <a:r>
              <a:rPr lang="en-US" dirty="0"/>
              <a:t> covenant was the </a:t>
            </a:r>
            <a:r>
              <a:rPr lang="en-US" dirty="0" smtClean="0"/>
              <a:t> </a:t>
            </a:r>
            <a:r>
              <a:rPr lang="en-US" dirty="0"/>
              <a:t>circumcision, and Avraham and his household became the first circumcised </a:t>
            </a:r>
            <a:r>
              <a:rPr lang="en-US" dirty="0" smtClean="0"/>
              <a:t>of God’s people</a:t>
            </a:r>
            <a:r>
              <a:rPr lang="en-US" dirty="0" smtClean="0"/>
              <a:t>. </a:t>
            </a:r>
            <a:r>
              <a:rPr lang="en-US" dirty="0"/>
              <a:t>And it was by this covenant that </a:t>
            </a:r>
            <a:r>
              <a:rPr lang="en-US" dirty="0" smtClean="0"/>
              <a:t>Yah </a:t>
            </a:r>
            <a:r>
              <a:rPr lang="en-US" dirty="0"/>
              <a:t>stated that Avraham would now not just be a great nation, but would become a father of </a:t>
            </a:r>
            <a:r>
              <a:rPr lang="en-US" i="1" dirty="0"/>
              <a:t>many </a:t>
            </a:r>
            <a:r>
              <a:rPr lang="en-US" dirty="0"/>
              <a:t>nations</a:t>
            </a:r>
            <a:r>
              <a:rPr lang="en-US" dirty="0" smtClean="0"/>
              <a:t>. That </a:t>
            </a:r>
            <a:r>
              <a:rPr lang="en-US" dirty="0"/>
              <a:t>this covenant </a:t>
            </a:r>
            <a:r>
              <a:rPr lang="en-US" i="1" dirty="0"/>
              <a:t>would be eternal</a:t>
            </a:r>
            <a:r>
              <a:rPr lang="en-US" dirty="0"/>
              <a:t>, </a:t>
            </a:r>
            <a:r>
              <a:rPr lang="en-US" i="1" dirty="0"/>
              <a:t>that kings would come from him</a:t>
            </a:r>
            <a:r>
              <a:rPr lang="en-US" dirty="0"/>
              <a:t>; and that in addition to this covenant, the previous </a:t>
            </a:r>
            <a:r>
              <a:rPr lang="en-US" b="1" i="1" u="sng" dirty="0"/>
              <a:t>Promise</a:t>
            </a:r>
            <a:r>
              <a:rPr lang="en-US" i="1" u="sng" dirty="0"/>
              <a:t> of the Land of Canaan as an eternal possession would also be incorporated into this covenant</a:t>
            </a:r>
            <a:r>
              <a:rPr lang="en-US" u="sng" dirty="0"/>
              <a:t>.</a:t>
            </a:r>
            <a:endParaRPr lang="en-US" dirty="0"/>
          </a:p>
          <a:p>
            <a:r>
              <a:rPr lang="en-US" dirty="0"/>
              <a:t>And so Avraham, the Hebrew speaking, animal sacrificing </a:t>
            </a:r>
            <a:r>
              <a:rPr lang="en-US" dirty="0" smtClean="0"/>
              <a:t>former </a:t>
            </a:r>
            <a:r>
              <a:rPr lang="en-US" dirty="0" smtClean="0"/>
              <a:t>Gentile </a:t>
            </a:r>
            <a:r>
              <a:rPr lang="en-US" dirty="0"/>
              <a:t>(person of the nations) had himself, his sons, and all his servants bought and obtained from other Gentiles (other people of the nations), circumcised.</a:t>
            </a:r>
          </a:p>
          <a:p>
            <a:pPr marL="0" indent="0">
              <a:buNone/>
            </a:pPr>
            <a:endParaRPr lang="en-US" dirty="0"/>
          </a:p>
        </p:txBody>
      </p:sp>
    </p:spTree>
    <p:extLst>
      <p:ext uri="{BB962C8B-B14F-4D97-AF65-F5344CB8AC3E}">
        <p14:creationId xmlns:p14="http://schemas.microsoft.com/office/powerpoint/2010/main" val="20372898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r>
              <a:rPr lang="en-US" dirty="0"/>
              <a:t>And as stated in </a:t>
            </a:r>
            <a:r>
              <a:rPr lang="en-US" b="1" dirty="0" err="1"/>
              <a:t>B'resheet</a:t>
            </a:r>
            <a:r>
              <a:rPr lang="en-US" b="1" dirty="0"/>
              <a:t> (Genesis) 26:5</a:t>
            </a:r>
            <a:r>
              <a:rPr lang="en-US" dirty="0"/>
              <a:t>, this covenant was given to Avraham, and to his descendants, </a:t>
            </a:r>
            <a:r>
              <a:rPr lang="en-US" b="1" i="1" dirty="0"/>
              <a:t>because </a:t>
            </a:r>
            <a:r>
              <a:rPr lang="en-US" dirty="0"/>
              <a:t>Avraham obeyed </a:t>
            </a:r>
            <a:r>
              <a:rPr lang="en-US" dirty="0" err="1" smtClean="0"/>
              <a:t>Yah's</a:t>
            </a:r>
            <a:r>
              <a:rPr lang="en-US" dirty="0" smtClean="0"/>
              <a:t> </a:t>
            </a:r>
            <a:r>
              <a:rPr lang="en-US" dirty="0"/>
              <a:t>voice, and guarded/kept His </a:t>
            </a:r>
            <a:r>
              <a:rPr lang="en-US" dirty="0" smtClean="0"/>
              <a:t>hedge, His  commandments</a:t>
            </a:r>
            <a:r>
              <a:rPr lang="en-US" dirty="0"/>
              <a:t>, His appointed times/feasts/Sabbaths, and His laws/Torah. And he received all these things while yet an uncircumcised, Hebrew speaking Gentile (person of the nations).</a:t>
            </a:r>
          </a:p>
          <a:p>
            <a:pPr marL="0" indent="0">
              <a:buNone/>
            </a:pPr>
            <a:endParaRPr lang="en-US" dirty="0"/>
          </a:p>
          <a:p>
            <a:r>
              <a:rPr lang="en-US" dirty="0"/>
              <a:t>All very Jewish sounding, but Judah would not even be born for yet for another three generations. And what was a Jew in </a:t>
            </a:r>
            <a:r>
              <a:rPr lang="en-US" dirty="0" err="1"/>
              <a:t>Yeshua's</a:t>
            </a:r>
            <a:r>
              <a:rPr lang="en-US" dirty="0"/>
              <a:t> day? A descendant of Judah, and/or adherent of the </a:t>
            </a:r>
            <a:r>
              <a:rPr lang="en-US" u="sng" dirty="0"/>
              <a:t>Torah based Faith preserved by the Southern Kingdom of Judah</a:t>
            </a:r>
            <a:r>
              <a:rPr lang="en-US" dirty="0"/>
              <a:t>.</a:t>
            </a:r>
          </a:p>
          <a:p>
            <a:pPr marL="0" indent="0">
              <a:buNone/>
            </a:pPr>
            <a:endParaRPr lang="en-US" dirty="0"/>
          </a:p>
        </p:txBody>
      </p:sp>
    </p:spTree>
    <p:extLst>
      <p:ext uri="{BB962C8B-B14F-4D97-AF65-F5344CB8AC3E}">
        <p14:creationId xmlns:p14="http://schemas.microsoft.com/office/powerpoint/2010/main" val="815051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sz="3200" dirty="0"/>
              <a:t>Now this covenant, complete with its promises, after being passed down to </a:t>
            </a:r>
            <a:r>
              <a:rPr lang="en-US" sz="3200" dirty="0" err="1"/>
              <a:t>Yitz'chak</a:t>
            </a:r>
            <a:r>
              <a:rPr lang="en-US" sz="3200" dirty="0"/>
              <a:t> (Isaac) in </a:t>
            </a:r>
            <a:r>
              <a:rPr lang="en-US" sz="3200" b="1" dirty="0" err="1"/>
              <a:t>B'resheet</a:t>
            </a:r>
            <a:r>
              <a:rPr lang="en-US" sz="3200" b="1" dirty="0"/>
              <a:t> (Genesis) 26:2-5</a:t>
            </a:r>
            <a:r>
              <a:rPr lang="en-US" sz="3200" dirty="0"/>
              <a:t>, was next passed down to </a:t>
            </a:r>
            <a:r>
              <a:rPr lang="en-US" sz="3200" dirty="0" err="1"/>
              <a:t>Ya'aqob</a:t>
            </a:r>
            <a:r>
              <a:rPr lang="en-US" sz="3200" dirty="0"/>
              <a:t> (Jacob), as it is written in </a:t>
            </a:r>
            <a:r>
              <a:rPr lang="en-US" sz="3200" b="1" dirty="0" err="1"/>
              <a:t>B'resheet</a:t>
            </a:r>
            <a:r>
              <a:rPr lang="en-US" sz="3200" b="1" dirty="0"/>
              <a:t> (Genesis) 35:9-12</a:t>
            </a:r>
            <a:r>
              <a:rPr lang="en-US" sz="3200" dirty="0"/>
              <a:t>,</a:t>
            </a:r>
            <a:br>
              <a:rPr lang="en-US" sz="3200" dirty="0"/>
            </a:br>
            <a:endParaRPr lang="en-US" sz="3200" dirty="0"/>
          </a:p>
        </p:txBody>
      </p:sp>
      <p:sp>
        <p:nvSpPr>
          <p:cNvPr id="3" name="Content Placeholder 2"/>
          <p:cNvSpPr>
            <a:spLocks noGrp="1"/>
          </p:cNvSpPr>
          <p:nvPr>
            <p:ph idx="1"/>
          </p:nvPr>
        </p:nvSpPr>
        <p:spPr>
          <a:xfrm>
            <a:off x="457200" y="1981200"/>
            <a:ext cx="8229600" cy="4953000"/>
          </a:xfrm>
        </p:spPr>
        <p:txBody>
          <a:bodyPr>
            <a:normAutofit fontScale="77500" lnSpcReduction="20000"/>
          </a:bodyPr>
          <a:lstStyle/>
          <a:p>
            <a:r>
              <a:rPr lang="en-US" b="1" dirty="0"/>
              <a:t>35:9 </a:t>
            </a:r>
            <a:r>
              <a:rPr lang="en-US" dirty="0"/>
              <a:t>Then God appeared to </a:t>
            </a:r>
            <a:r>
              <a:rPr lang="en-US" dirty="0" err="1"/>
              <a:t>Ya'aqob</a:t>
            </a:r>
            <a:r>
              <a:rPr lang="en-US" dirty="0"/>
              <a:t> (Jacob) again, when he came from </a:t>
            </a:r>
            <a:r>
              <a:rPr lang="en-US" dirty="0" err="1"/>
              <a:t>Padan</a:t>
            </a:r>
            <a:r>
              <a:rPr lang="en-US" dirty="0"/>
              <a:t> </a:t>
            </a:r>
            <a:r>
              <a:rPr lang="en-US" dirty="0" smtClean="0"/>
              <a:t>Aram, and </a:t>
            </a:r>
            <a:r>
              <a:rPr lang="en-US" dirty="0"/>
              <a:t>blessed him. </a:t>
            </a:r>
          </a:p>
          <a:p>
            <a:r>
              <a:rPr lang="en-US" b="1" dirty="0"/>
              <a:t>35:10 </a:t>
            </a:r>
            <a:r>
              <a:rPr lang="en-US" dirty="0"/>
              <a:t>And God said to him, 'Your name is </a:t>
            </a:r>
            <a:r>
              <a:rPr lang="en-US" dirty="0" err="1"/>
              <a:t>Ya'aqob</a:t>
            </a:r>
            <a:r>
              <a:rPr lang="en-US" dirty="0"/>
              <a:t> (Jacob); your name shall not be called </a:t>
            </a:r>
            <a:r>
              <a:rPr lang="en-US" dirty="0" err="1"/>
              <a:t>Ya'aqob</a:t>
            </a:r>
            <a:r>
              <a:rPr lang="en-US" dirty="0"/>
              <a:t> (Jacob) anymore, but Israel shall be your name.' So </a:t>
            </a:r>
            <a:r>
              <a:rPr lang="en-US" u="sng" dirty="0"/>
              <a:t>He called his name Israel</a:t>
            </a:r>
            <a:r>
              <a:rPr lang="en-US" dirty="0"/>
              <a:t>. </a:t>
            </a:r>
          </a:p>
          <a:p>
            <a:r>
              <a:rPr lang="en-US" b="1" dirty="0"/>
              <a:t>35:11 </a:t>
            </a:r>
            <a:r>
              <a:rPr lang="en-US" dirty="0"/>
              <a:t>Also God said to him, 'I am El </a:t>
            </a:r>
            <a:r>
              <a:rPr lang="en-US" dirty="0" err="1"/>
              <a:t>Shaddai</a:t>
            </a:r>
            <a:r>
              <a:rPr lang="en-US" dirty="0"/>
              <a:t> (God Almighty). Be fruitful and multiply. </a:t>
            </a:r>
            <a:r>
              <a:rPr lang="en-US" b="1" i="1" dirty="0"/>
              <a:t>A nation/</a:t>
            </a:r>
            <a:r>
              <a:rPr lang="en-US" b="1" i="1" dirty="0" err="1"/>
              <a:t>goyee</a:t>
            </a:r>
            <a:r>
              <a:rPr lang="en-US" b="1" i="1" dirty="0"/>
              <a:t>, and a company of nations/</a:t>
            </a:r>
            <a:r>
              <a:rPr lang="en-US" b="1" i="1" dirty="0" err="1"/>
              <a:t>goyee</a:t>
            </a:r>
            <a:r>
              <a:rPr lang="en-US" b="1" i="1" dirty="0"/>
              <a:t> shall proceed from you</a:t>
            </a:r>
            <a:r>
              <a:rPr lang="en-US" dirty="0"/>
              <a:t>, </a:t>
            </a:r>
            <a:r>
              <a:rPr lang="en-US" i="1" dirty="0"/>
              <a:t>and kings shall come from your body</a:t>
            </a:r>
            <a:r>
              <a:rPr lang="en-US" dirty="0"/>
              <a:t>.</a:t>
            </a:r>
          </a:p>
          <a:p>
            <a:r>
              <a:rPr lang="en-US" b="1" dirty="0"/>
              <a:t>35:12 </a:t>
            </a:r>
            <a:r>
              <a:rPr lang="en-US" b="1" i="1" dirty="0"/>
              <a:t>The land which I gave Avraham and </a:t>
            </a:r>
            <a:r>
              <a:rPr lang="en-US" b="1" i="1" dirty="0" err="1"/>
              <a:t>Yitz'chak</a:t>
            </a:r>
            <a:r>
              <a:rPr lang="en-US" b="1" i="1" dirty="0"/>
              <a:t> (Isaac) I give to you, and to your descendants after you I </a:t>
            </a:r>
            <a:r>
              <a:rPr lang="en-US" b="1" i="1" u="sng" dirty="0"/>
              <a:t>give this land</a:t>
            </a:r>
            <a:r>
              <a:rPr lang="en-US" u="sng" dirty="0" smtClean="0"/>
              <a:t>.</a:t>
            </a:r>
            <a:r>
              <a:rPr lang="en-US" dirty="0" smtClean="0"/>
              <a:t>‘</a:t>
            </a:r>
          </a:p>
          <a:p>
            <a:pPr marL="0" indent="0" algn="ctr">
              <a:buNone/>
            </a:pPr>
            <a:r>
              <a:rPr lang="en-US" dirty="0"/>
              <a:t>We can see from the wording of this that it is the same covenant given in </a:t>
            </a:r>
            <a:r>
              <a:rPr lang="en-US" b="1" dirty="0" err="1"/>
              <a:t>B'resheet</a:t>
            </a:r>
            <a:r>
              <a:rPr lang="en-US" b="1" dirty="0"/>
              <a:t> (Genesis) 17</a:t>
            </a:r>
            <a:r>
              <a:rPr lang="en-US" dirty="0" smtClean="0"/>
              <a:t>.</a:t>
            </a:r>
            <a:endParaRPr lang="en-US" dirty="0"/>
          </a:p>
        </p:txBody>
      </p:sp>
    </p:spTree>
    <p:extLst>
      <p:ext uri="{BB962C8B-B14F-4D97-AF65-F5344CB8AC3E}">
        <p14:creationId xmlns:p14="http://schemas.microsoft.com/office/powerpoint/2010/main" val="14524210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lnSpcReduction="10000"/>
          </a:bodyPr>
          <a:lstStyle/>
          <a:p>
            <a:r>
              <a:rPr lang="en-US" dirty="0"/>
              <a:t>It is also important to note that even as </a:t>
            </a:r>
            <a:r>
              <a:rPr lang="en-US" dirty="0" smtClean="0"/>
              <a:t>Yah </a:t>
            </a:r>
            <a:r>
              <a:rPr lang="en-US" dirty="0"/>
              <a:t>stated that Avraham would become a great nation, and the father of many nations; even so, </a:t>
            </a:r>
            <a:r>
              <a:rPr lang="en-US" dirty="0" err="1"/>
              <a:t>Ya'aqob</a:t>
            </a:r>
            <a:r>
              <a:rPr lang="en-US" dirty="0"/>
              <a:t> (Jacob) who is called Israel, is also told that he shall be both </a:t>
            </a:r>
            <a:r>
              <a:rPr lang="en-US" i="1" dirty="0"/>
              <a:t>a nation and a company of nations</a:t>
            </a:r>
            <a:r>
              <a:rPr lang="en-US" dirty="0"/>
              <a:t>. The nation he becomes is Israel and the 12 tribes it is made up of. But what is the company of nations that Israel will become, the many nations that Avraham will become the father of</a:t>
            </a:r>
            <a:r>
              <a:rPr lang="en-US" dirty="0" smtClean="0"/>
              <a:t>?</a:t>
            </a:r>
            <a:r>
              <a:rPr lang="en-US" dirty="0"/>
              <a:t> </a:t>
            </a:r>
          </a:p>
          <a:p>
            <a:pPr marL="0" indent="0" algn="ctr">
              <a:buNone/>
            </a:pPr>
            <a:r>
              <a:rPr lang="en-US" dirty="0"/>
              <a:t>Well, you'll have to wait till the end of this teaching to find this nugget; but the answer you will find interesting</a:t>
            </a:r>
          </a:p>
        </p:txBody>
      </p:sp>
    </p:spTree>
    <p:extLst>
      <p:ext uri="{BB962C8B-B14F-4D97-AF65-F5344CB8AC3E}">
        <p14:creationId xmlns:p14="http://schemas.microsoft.com/office/powerpoint/2010/main" val="41593325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For now, let us continue to </a:t>
            </a:r>
            <a:r>
              <a:rPr lang="en-US" sz="4000" b="1" dirty="0" err="1"/>
              <a:t>Shemoth</a:t>
            </a:r>
            <a:r>
              <a:rPr lang="en-US" sz="4000" b="1" dirty="0"/>
              <a:t> (Exodus) 2:23-25 </a:t>
            </a:r>
            <a:r>
              <a:rPr lang="en-US" sz="4000" dirty="0"/>
              <a:t>where it is written</a:t>
            </a:r>
            <a:r>
              <a:rPr lang="en-US" sz="4000" dirty="0" smtClean="0"/>
              <a:t>,</a:t>
            </a:r>
            <a:endParaRPr lang="en-US" sz="4000"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b="1" dirty="0"/>
              <a:t>2:23 </a:t>
            </a:r>
            <a:r>
              <a:rPr lang="en-US" dirty="0"/>
              <a:t>Now it happened in the process of time that the king of Egypt died. Then the children of Israel groaned because of the slavery, and they cried out. And their cry came up to God because of their slavery.</a:t>
            </a:r>
          </a:p>
          <a:p>
            <a:r>
              <a:rPr lang="en-US" b="1" dirty="0"/>
              <a:t>2:24 </a:t>
            </a:r>
            <a:r>
              <a:rPr lang="en-US" dirty="0"/>
              <a:t>So God heard their groaning, </a:t>
            </a:r>
            <a:r>
              <a:rPr lang="en-US" b="1" i="1" dirty="0"/>
              <a:t>and God remembered His covenant with Avraham, with </a:t>
            </a:r>
            <a:r>
              <a:rPr lang="en-US" b="1" i="1" dirty="0" err="1"/>
              <a:t>Yitz'chak</a:t>
            </a:r>
            <a:r>
              <a:rPr lang="en-US" b="1" i="1" dirty="0"/>
              <a:t> (Isaac), and with </a:t>
            </a:r>
            <a:r>
              <a:rPr lang="en-US" b="1" i="1" dirty="0" err="1"/>
              <a:t>Ya'aqob</a:t>
            </a:r>
            <a:r>
              <a:rPr lang="en-US" b="1" i="1" dirty="0"/>
              <a:t> (Jacob)</a:t>
            </a:r>
            <a:r>
              <a:rPr lang="en-US" dirty="0"/>
              <a:t>.</a:t>
            </a:r>
          </a:p>
          <a:p>
            <a:r>
              <a:rPr lang="en-US" b="1" dirty="0"/>
              <a:t>2:25 </a:t>
            </a:r>
            <a:r>
              <a:rPr lang="en-US" dirty="0"/>
              <a:t>And God looked upon the children of Israel, and God acknowledged them.</a:t>
            </a:r>
          </a:p>
          <a:p>
            <a:pPr marL="0" indent="0">
              <a:buNone/>
            </a:pPr>
            <a:endParaRPr lang="en-US" dirty="0"/>
          </a:p>
        </p:txBody>
      </p:sp>
    </p:spTree>
    <p:extLst>
      <p:ext uri="{BB962C8B-B14F-4D97-AF65-F5344CB8AC3E}">
        <p14:creationId xmlns:p14="http://schemas.microsoft.com/office/powerpoint/2010/main" val="34024069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a:bodyPr>
          <a:lstStyle/>
          <a:p>
            <a:r>
              <a:rPr lang="en-US" sz="2400" dirty="0"/>
              <a:t>Then in the next verse we see that He brings this remembrance of the covenant to pass beginning with the judgment of Egypt in the fourth generation from the time Israel entered Egypt under Joseph prophesied about in </a:t>
            </a:r>
            <a:r>
              <a:rPr lang="en-US" sz="2400" b="1" dirty="0" err="1"/>
              <a:t>Shemoth</a:t>
            </a:r>
            <a:r>
              <a:rPr lang="en-US" sz="2400" b="1" dirty="0"/>
              <a:t> (Exodus) 15:14-16</a:t>
            </a:r>
            <a:r>
              <a:rPr lang="en-US" sz="2400" dirty="0"/>
              <a:t>, as it is written in </a:t>
            </a:r>
            <a:r>
              <a:rPr lang="en-US" sz="2400" b="1" dirty="0" err="1"/>
              <a:t>Shemoth</a:t>
            </a:r>
            <a:r>
              <a:rPr lang="en-US" sz="2400" b="1" dirty="0"/>
              <a:t> (Exodus) 6:1-5</a:t>
            </a:r>
            <a:r>
              <a:rPr lang="en-US" sz="2400" dirty="0" smtClean="0"/>
              <a:t>,</a:t>
            </a:r>
            <a:endParaRPr lang="en-US" sz="2400" dirty="0"/>
          </a:p>
        </p:txBody>
      </p:sp>
      <p:sp>
        <p:nvSpPr>
          <p:cNvPr id="3" name="Content Placeholder 2"/>
          <p:cNvSpPr>
            <a:spLocks noGrp="1"/>
          </p:cNvSpPr>
          <p:nvPr>
            <p:ph idx="1"/>
          </p:nvPr>
        </p:nvSpPr>
        <p:spPr>
          <a:xfrm>
            <a:off x="457200" y="2286000"/>
            <a:ext cx="8458200" cy="4419600"/>
          </a:xfrm>
        </p:spPr>
        <p:txBody>
          <a:bodyPr>
            <a:normAutofit fontScale="77500" lnSpcReduction="20000"/>
          </a:bodyPr>
          <a:lstStyle/>
          <a:p>
            <a:r>
              <a:rPr lang="en-US" b="1" dirty="0"/>
              <a:t>6:1 </a:t>
            </a:r>
            <a:r>
              <a:rPr lang="en-US" dirty="0"/>
              <a:t>Then </a:t>
            </a:r>
            <a:r>
              <a:rPr lang="en-US" dirty="0" smtClean="0"/>
              <a:t>Yah </a:t>
            </a:r>
            <a:r>
              <a:rPr lang="en-US" dirty="0"/>
              <a:t>said to Moshe, 'Now you shall see what I will do to Pharaoh. For with a strong hand he will let them go, and with a strong hand he will drive them out of his land.'</a:t>
            </a:r>
          </a:p>
          <a:p>
            <a:r>
              <a:rPr lang="en-US" b="1" dirty="0"/>
              <a:t>6:2 </a:t>
            </a:r>
            <a:r>
              <a:rPr lang="en-US" dirty="0"/>
              <a:t>And God spoke to Moshe and said to him, 'I am </a:t>
            </a:r>
            <a:r>
              <a:rPr lang="en-US" dirty="0" smtClean="0"/>
              <a:t>Yah."</a:t>
            </a:r>
            <a:endParaRPr lang="en-US" dirty="0"/>
          </a:p>
          <a:p>
            <a:r>
              <a:rPr lang="en-US" b="1" dirty="0"/>
              <a:t>6:3 </a:t>
            </a:r>
            <a:r>
              <a:rPr lang="en-US" dirty="0"/>
              <a:t>I appeared to Avraham, to </a:t>
            </a:r>
            <a:r>
              <a:rPr lang="en-US" dirty="0" err="1"/>
              <a:t>Yitz'chak</a:t>
            </a:r>
            <a:r>
              <a:rPr lang="en-US" dirty="0"/>
              <a:t> (Isaac), and to </a:t>
            </a:r>
            <a:r>
              <a:rPr lang="en-US" dirty="0" err="1"/>
              <a:t>Ya'aqob</a:t>
            </a:r>
            <a:r>
              <a:rPr lang="en-US" dirty="0"/>
              <a:t> (Jacob) as El </a:t>
            </a:r>
            <a:r>
              <a:rPr lang="en-US" dirty="0" err="1"/>
              <a:t>Shaddai</a:t>
            </a:r>
            <a:r>
              <a:rPr lang="en-US" dirty="0"/>
              <a:t>, and by My name </a:t>
            </a:r>
            <a:r>
              <a:rPr lang="en-US" dirty="0" smtClean="0"/>
              <a:t>YHVH, </a:t>
            </a:r>
            <a:r>
              <a:rPr lang="en-US" dirty="0"/>
              <a:t>was I not known to them?</a:t>
            </a:r>
          </a:p>
          <a:p>
            <a:r>
              <a:rPr lang="en-US" b="1" dirty="0"/>
              <a:t>6:4 </a:t>
            </a:r>
            <a:r>
              <a:rPr lang="en-US" dirty="0"/>
              <a:t>I have also established My covenant with them, to give them the land of Canaan, the land of their pilgrimage in which they were strangers.</a:t>
            </a:r>
            <a:r>
              <a:rPr lang="en-US" b="1" dirty="0"/>
              <a:t> </a:t>
            </a:r>
            <a:endParaRPr lang="en-US" dirty="0"/>
          </a:p>
          <a:p>
            <a:r>
              <a:rPr lang="en-US" b="1" dirty="0"/>
              <a:t>6:5 </a:t>
            </a:r>
            <a:r>
              <a:rPr lang="en-US" dirty="0"/>
              <a:t>And I have also heard the groaning of the children of Israel whom the Egyptians keep in slavery, and </a:t>
            </a:r>
            <a:r>
              <a:rPr lang="en-US" b="1" u="sng" dirty="0"/>
              <a:t>I have remembered My covenant</a:t>
            </a:r>
            <a:r>
              <a:rPr lang="en-US" b="1" u="sng" dirty="0" smtClean="0"/>
              <a:t>.</a:t>
            </a:r>
            <a:endParaRPr lang="en-US" dirty="0"/>
          </a:p>
        </p:txBody>
      </p:sp>
    </p:spTree>
    <p:extLst>
      <p:ext uri="{BB962C8B-B14F-4D97-AF65-F5344CB8AC3E}">
        <p14:creationId xmlns:p14="http://schemas.microsoft.com/office/powerpoint/2010/main" val="22506356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a:bodyPr>
          <a:lstStyle/>
          <a:p>
            <a:r>
              <a:rPr lang="en-US" sz="2800" dirty="0"/>
              <a:t>So He delivers Israel out of Egypt specifically in remembrance of the Covenant given to Avraham, </a:t>
            </a:r>
            <a:r>
              <a:rPr lang="en-US" sz="2800" dirty="0" err="1"/>
              <a:t>Yitz'chak</a:t>
            </a:r>
            <a:r>
              <a:rPr lang="en-US" sz="2800" dirty="0"/>
              <a:t> (Isaac), and </a:t>
            </a:r>
            <a:r>
              <a:rPr lang="en-US" sz="2800" dirty="0" err="1"/>
              <a:t>Ya'aqob</a:t>
            </a:r>
            <a:r>
              <a:rPr lang="en-US" sz="2800" dirty="0"/>
              <a:t> (Jacob). And when He brings them out, Gentiles (people of the nations) come out with them.</a:t>
            </a:r>
          </a:p>
        </p:txBody>
      </p:sp>
      <p:sp>
        <p:nvSpPr>
          <p:cNvPr id="3" name="Content Placeholder 2"/>
          <p:cNvSpPr>
            <a:spLocks noGrp="1"/>
          </p:cNvSpPr>
          <p:nvPr>
            <p:ph idx="1"/>
          </p:nvPr>
        </p:nvSpPr>
        <p:spPr>
          <a:xfrm>
            <a:off x="457200" y="2590800"/>
            <a:ext cx="8229600" cy="3886200"/>
          </a:xfrm>
        </p:spPr>
        <p:txBody>
          <a:bodyPr>
            <a:normAutofit/>
          </a:bodyPr>
          <a:lstStyle/>
          <a:p>
            <a:r>
              <a:rPr lang="en-US" dirty="0"/>
              <a:t>As it is written in </a:t>
            </a:r>
            <a:r>
              <a:rPr lang="en-US" b="1" dirty="0" err="1"/>
              <a:t>Shemoth</a:t>
            </a:r>
            <a:r>
              <a:rPr lang="en-US" b="1" dirty="0"/>
              <a:t> (Exodus) 12:37,38</a:t>
            </a:r>
            <a:r>
              <a:rPr lang="en-US" dirty="0"/>
              <a:t>,</a:t>
            </a:r>
          </a:p>
          <a:p>
            <a:r>
              <a:rPr lang="en-US" b="1" dirty="0"/>
              <a:t>12:37 </a:t>
            </a:r>
            <a:r>
              <a:rPr lang="en-US" b="1" i="1" dirty="0"/>
              <a:t>Then the children of Israel </a:t>
            </a:r>
            <a:r>
              <a:rPr lang="en-US" dirty="0"/>
              <a:t>journeyed from </a:t>
            </a:r>
            <a:r>
              <a:rPr lang="en-US" dirty="0" err="1"/>
              <a:t>Rameses</a:t>
            </a:r>
            <a:r>
              <a:rPr lang="en-US" dirty="0"/>
              <a:t> to Succoth, about 600,000 men on foot, besides children.</a:t>
            </a:r>
          </a:p>
          <a:p>
            <a:r>
              <a:rPr lang="en-US" b="1" dirty="0"/>
              <a:t>12:38 </a:t>
            </a:r>
            <a:r>
              <a:rPr lang="en-US" b="1" i="1" dirty="0"/>
              <a:t>A mixed multitude went up with them also</a:t>
            </a:r>
            <a:r>
              <a:rPr lang="en-US" dirty="0"/>
              <a:t>, and flocks and herds, a great deal of livestock</a:t>
            </a:r>
            <a:r>
              <a:rPr lang="en-US" dirty="0" smtClean="0"/>
              <a:t>.</a:t>
            </a:r>
            <a:endParaRPr lang="en-US" dirty="0"/>
          </a:p>
        </p:txBody>
      </p:sp>
    </p:spTree>
    <p:extLst>
      <p:ext uri="{BB962C8B-B14F-4D97-AF65-F5344CB8AC3E}">
        <p14:creationId xmlns:p14="http://schemas.microsoft.com/office/powerpoint/2010/main" val="14122624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r>
              <a:rPr lang="en-US" dirty="0"/>
              <a:t>Just like Avraham had a mixed multitude of foreign servants and slaves within his household when he entered into the covenant; see </a:t>
            </a:r>
            <a:r>
              <a:rPr lang="en-US" b="1" dirty="0" err="1"/>
              <a:t>B'resheet</a:t>
            </a:r>
            <a:r>
              <a:rPr lang="en-US" b="1" dirty="0"/>
              <a:t> (Genesis) 17:10-13</a:t>
            </a:r>
            <a:r>
              <a:rPr lang="en-US" dirty="0"/>
              <a:t>.</a:t>
            </a:r>
          </a:p>
          <a:p>
            <a:r>
              <a:rPr lang="en-US" dirty="0"/>
              <a:t>And after </a:t>
            </a:r>
            <a:r>
              <a:rPr lang="en-US" dirty="0" smtClean="0"/>
              <a:t>Yah </a:t>
            </a:r>
            <a:r>
              <a:rPr lang="en-US" dirty="0"/>
              <a:t>brings Israel up out of Egypt, and the mixed multitude of foreigners with them, He states in </a:t>
            </a:r>
            <a:r>
              <a:rPr lang="en-US" b="1" dirty="0" err="1"/>
              <a:t>Shemoth</a:t>
            </a:r>
            <a:r>
              <a:rPr lang="en-US" b="1" dirty="0"/>
              <a:t> (Exodus) 12:49</a:t>
            </a:r>
            <a:r>
              <a:rPr lang="en-US" dirty="0"/>
              <a:t>,</a:t>
            </a:r>
          </a:p>
          <a:p>
            <a:r>
              <a:rPr lang="en-US" b="1" dirty="0"/>
              <a:t>12:49 </a:t>
            </a:r>
            <a:r>
              <a:rPr lang="en-US" dirty="0"/>
              <a:t>The same Torah shall apply to both the native born, and to the stranger who </a:t>
            </a:r>
            <a:r>
              <a:rPr lang="en-US" dirty="0" smtClean="0"/>
              <a:t>lives among you</a:t>
            </a:r>
          </a:p>
          <a:p>
            <a:r>
              <a:rPr lang="en-US" dirty="0" smtClean="0"/>
              <a:t>(</a:t>
            </a:r>
            <a:r>
              <a:rPr lang="en-US" dirty="0"/>
              <a:t>see also, </a:t>
            </a:r>
            <a:r>
              <a:rPr lang="en-US" b="1" dirty="0" err="1"/>
              <a:t>V'yikra</a:t>
            </a:r>
            <a:r>
              <a:rPr lang="en-US" b="1" dirty="0"/>
              <a:t> (Leviticus) 24:22 &amp; </a:t>
            </a:r>
            <a:r>
              <a:rPr lang="en-US" b="1" dirty="0" err="1"/>
              <a:t>B'midbar</a:t>
            </a:r>
            <a:r>
              <a:rPr lang="en-US" b="1" dirty="0"/>
              <a:t> (Numbers) 15:16,29</a:t>
            </a:r>
            <a:r>
              <a:rPr lang="en-US" dirty="0" smtClean="0"/>
              <a:t>).</a:t>
            </a:r>
            <a:endParaRPr lang="en-US" dirty="0"/>
          </a:p>
        </p:txBody>
      </p:sp>
    </p:spTree>
    <p:extLst>
      <p:ext uri="{BB962C8B-B14F-4D97-AF65-F5344CB8AC3E}">
        <p14:creationId xmlns:p14="http://schemas.microsoft.com/office/powerpoint/2010/main" val="3643068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lstStyle/>
          <a:p>
            <a:r>
              <a:rPr lang="en-US" dirty="0"/>
              <a:t>So the same Torah is to apply to everyone who enters into the covenant, regardless </a:t>
            </a:r>
            <a:r>
              <a:rPr lang="en-US" dirty="0" smtClean="0"/>
              <a:t>of whether </a:t>
            </a:r>
            <a:r>
              <a:rPr lang="en-US" dirty="0"/>
              <a:t>they are native Israelites, or Gentiles (people of the nations) who have </a:t>
            </a:r>
            <a:r>
              <a:rPr lang="en-US" u="sng" dirty="0" smtClean="0"/>
              <a:t>attached themselves </a:t>
            </a:r>
            <a:r>
              <a:rPr lang="en-US" u="sng" dirty="0"/>
              <a:t>to Israel.</a:t>
            </a:r>
            <a:r>
              <a:rPr lang="en-US" dirty="0"/>
              <a:t> (Roman 11:17-24) </a:t>
            </a:r>
            <a:endParaRPr lang="en-US" dirty="0" smtClean="0"/>
          </a:p>
          <a:p>
            <a:r>
              <a:rPr lang="en-US" dirty="0" smtClean="0"/>
              <a:t>In </a:t>
            </a:r>
            <a:r>
              <a:rPr lang="en-US" dirty="0"/>
              <a:t>fact, when the Israelites went to Mt. Sinai with the "mixed multitude" to receive the reintroduction of Torah, it states that they all agreed to be bound by </a:t>
            </a:r>
            <a:r>
              <a:rPr lang="en-US" b="1" u="sng" dirty="0"/>
              <a:t>all </a:t>
            </a:r>
            <a:r>
              <a:rPr lang="en-US" u="sng" dirty="0"/>
              <a:t>the words of the Covenant.</a:t>
            </a:r>
          </a:p>
          <a:p>
            <a:pPr marL="0" indent="0">
              <a:buNone/>
            </a:pPr>
            <a:endParaRPr lang="en-US" dirty="0"/>
          </a:p>
        </p:txBody>
      </p:sp>
    </p:spTree>
    <p:extLst>
      <p:ext uri="{BB962C8B-B14F-4D97-AF65-F5344CB8AC3E}">
        <p14:creationId xmlns:p14="http://schemas.microsoft.com/office/powerpoint/2010/main" val="36576948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fontScale="92500" lnSpcReduction="20000"/>
          </a:bodyPr>
          <a:lstStyle/>
          <a:p>
            <a:pPr marL="0" indent="0" algn="ctr">
              <a:buNone/>
            </a:pPr>
            <a:r>
              <a:rPr lang="en-US" dirty="0" smtClean="0"/>
              <a:t> As </a:t>
            </a:r>
            <a:r>
              <a:rPr lang="en-US" dirty="0"/>
              <a:t>it is written in </a:t>
            </a:r>
            <a:r>
              <a:rPr lang="en-US" b="1" dirty="0" err="1"/>
              <a:t>Shemoth</a:t>
            </a:r>
            <a:r>
              <a:rPr lang="en-US" b="1" dirty="0"/>
              <a:t> (Exodus) 19:5-8</a:t>
            </a:r>
            <a:r>
              <a:rPr lang="en-US" dirty="0"/>
              <a:t>,</a:t>
            </a:r>
          </a:p>
          <a:p>
            <a:r>
              <a:rPr lang="en-US" b="1" dirty="0"/>
              <a:t>19:5 </a:t>
            </a:r>
            <a:r>
              <a:rPr lang="en-US" dirty="0"/>
              <a:t>'Now therefore, </a:t>
            </a:r>
            <a:r>
              <a:rPr lang="en-US" b="1" i="1" dirty="0"/>
              <a:t>if you will indeed obey My voice and keep My covenant</a:t>
            </a:r>
            <a:r>
              <a:rPr lang="en-US" dirty="0"/>
              <a:t>, then you shall </a:t>
            </a:r>
            <a:r>
              <a:rPr lang="en-US" u="sng" dirty="0"/>
              <a:t>be a special treasure to Me above all people</a:t>
            </a:r>
            <a:r>
              <a:rPr lang="en-US" dirty="0"/>
              <a:t>; for all the earth is mine.'</a:t>
            </a:r>
          </a:p>
          <a:p>
            <a:r>
              <a:rPr lang="en-US" b="1" dirty="0"/>
              <a:t>19:6 </a:t>
            </a:r>
            <a:r>
              <a:rPr lang="en-US" dirty="0"/>
              <a:t>'And you shall be to Me a kingdom of priests and a set-apart (holy) nation</a:t>
            </a:r>
            <a:r>
              <a:rPr lang="en-US" dirty="0" smtClean="0"/>
              <a:t>. 'These </a:t>
            </a:r>
            <a:r>
              <a:rPr lang="en-US" dirty="0"/>
              <a:t>are the words which you shall speak to the children of Israel</a:t>
            </a:r>
            <a:r>
              <a:rPr lang="en-US" dirty="0" smtClean="0"/>
              <a:t>.’</a:t>
            </a:r>
            <a:endParaRPr lang="en-US" dirty="0"/>
          </a:p>
          <a:p>
            <a:r>
              <a:rPr lang="en-US" b="1" dirty="0"/>
              <a:t>19:7 </a:t>
            </a:r>
            <a:r>
              <a:rPr lang="en-US" dirty="0"/>
              <a:t>So Moshe came and called for the elders of the people, and laid before them all these words which </a:t>
            </a:r>
            <a:r>
              <a:rPr lang="en-US" dirty="0" smtClean="0"/>
              <a:t>Yah </a:t>
            </a:r>
            <a:r>
              <a:rPr lang="en-US" dirty="0"/>
              <a:t>had commanded him.</a:t>
            </a:r>
          </a:p>
          <a:p>
            <a:r>
              <a:rPr lang="en-US" b="1" dirty="0"/>
              <a:t>19:8 </a:t>
            </a:r>
            <a:r>
              <a:rPr lang="en-US" b="1" i="1" dirty="0"/>
              <a:t>Then all the people answered together and said</a:t>
            </a:r>
            <a:r>
              <a:rPr lang="en-US" dirty="0"/>
              <a:t>, '</a:t>
            </a:r>
            <a:r>
              <a:rPr lang="en-US" b="1" i="1" dirty="0"/>
              <a:t>All that </a:t>
            </a:r>
            <a:r>
              <a:rPr lang="en-US" b="1" i="1" dirty="0" smtClean="0"/>
              <a:t>Yah </a:t>
            </a:r>
            <a:r>
              <a:rPr lang="en-US" b="1" i="1" dirty="0"/>
              <a:t>has spoken we will do</a:t>
            </a:r>
            <a:r>
              <a:rPr lang="en-US" dirty="0"/>
              <a:t>'. So Moshe brought back the words of the people to </a:t>
            </a:r>
            <a:r>
              <a:rPr lang="en-US" dirty="0" smtClean="0"/>
              <a:t>Yah.  (Pentecost-Shavuot)</a:t>
            </a:r>
            <a:endParaRPr lang="en-US" dirty="0"/>
          </a:p>
          <a:p>
            <a:pPr marL="0" indent="0">
              <a:buNone/>
            </a:pPr>
            <a:endParaRPr lang="en-US" dirty="0"/>
          </a:p>
        </p:txBody>
      </p:sp>
    </p:spTree>
    <p:extLst>
      <p:ext uri="{BB962C8B-B14F-4D97-AF65-F5344CB8AC3E}">
        <p14:creationId xmlns:p14="http://schemas.microsoft.com/office/powerpoint/2010/main" val="2041847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62500" lnSpcReduction="20000"/>
          </a:bodyPr>
          <a:lstStyle/>
          <a:p>
            <a:r>
              <a:rPr lang="en-US" b="1" dirty="0"/>
              <a:t> </a:t>
            </a:r>
            <a:r>
              <a:rPr lang="en-US" b="1" dirty="0" err="1"/>
              <a:t>Jer</a:t>
            </a:r>
            <a:r>
              <a:rPr lang="en-US" b="1" dirty="0"/>
              <a:t> 31:31</a:t>
            </a:r>
            <a:r>
              <a:rPr lang="en-US" dirty="0"/>
              <a:t>  Behold, the days come, says </a:t>
            </a:r>
            <a:r>
              <a:rPr lang="en-US" dirty="0" smtClean="0"/>
              <a:t>Yah, </a:t>
            </a:r>
            <a:r>
              <a:rPr lang="en-US" dirty="0"/>
              <a:t>that I will cut a new(re-</a:t>
            </a:r>
            <a:r>
              <a:rPr lang="en-US" dirty="0" err="1"/>
              <a:t>newed</a:t>
            </a:r>
            <a:r>
              <a:rPr lang="en-US" dirty="0"/>
              <a:t>) covenant </a:t>
            </a:r>
            <a:r>
              <a:rPr lang="en-US" b="1" dirty="0"/>
              <a:t>with the house of </a:t>
            </a:r>
            <a:r>
              <a:rPr lang="en-US" b="1" u="sng" dirty="0"/>
              <a:t>Israel</a:t>
            </a:r>
            <a:r>
              <a:rPr lang="en-US" b="1" dirty="0"/>
              <a:t>, and with the house of </a:t>
            </a:r>
            <a:r>
              <a:rPr lang="en-US" b="1" u="sng" dirty="0"/>
              <a:t>Judah</a:t>
            </a:r>
            <a:r>
              <a:rPr lang="en-US" b="1" dirty="0"/>
              <a:t>, </a:t>
            </a:r>
            <a:endParaRPr lang="en-US" dirty="0"/>
          </a:p>
          <a:p>
            <a:r>
              <a:rPr lang="en-US" dirty="0" err="1"/>
              <a:t>Jer</a:t>
            </a:r>
            <a:r>
              <a:rPr lang="en-US" dirty="0"/>
              <a:t> 31:32  not according to the covenant that I cut with their fathers in the day I took them by the hand to bring them out of the land of Egypt; </a:t>
            </a:r>
            <a:r>
              <a:rPr lang="en-US" b="1" dirty="0"/>
              <a:t>which covenant of Mine they broke</a:t>
            </a:r>
            <a:r>
              <a:rPr lang="en-US" dirty="0"/>
              <a:t>, although I was a husband to them, says </a:t>
            </a:r>
            <a:r>
              <a:rPr lang="en-US" dirty="0" smtClean="0"/>
              <a:t>Yah; </a:t>
            </a:r>
            <a:endParaRPr lang="en-US" dirty="0"/>
          </a:p>
          <a:p>
            <a:r>
              <a:rPr lang="en-US" dirty="0" err="1"/>
              <a:t>Jer</a:t>
            </a:r>
            <a:r>
              <a:rPr lang="en-US" dirty="0"/>
              <a:t> 31:33  but this </a:t>
            </a:r>
            <a:r>
              <a:rPr lang="en-US" i="1" dirty="0"/>
              <a:t>shall be</a:t>
            </a:r>
            <a:r>
              <a:rPr lang="en-US" dirty="0"/>
              <a:t> the covenant that I will cut with the house of Israel: After those days, says Jehovah, </a:t>
            </a:r>
            <a:r>
              <a:rPr lang="en-US" u="sng" dirty="0"/>
              <a:t>I will put My Law in their inward parts, and write it in their hearts; and I will be their God, and they shall be My people</a:t>
            </a:r>
            <a:r>
              <a:rPr lang="en-US" dirty="0"/>
              <a:t>. </a:t>
            </a:r>
            <a:r>
              <a:rPr lang="en-US" i="1" dirty="0" smtClean="0"/>
              <a:t>(The new covenant models has always been to write the law on our hearts)</a:t>
            </a:r>
            <a:endParaRPr lang="en-US" i="1" dirty="0"/>
          </a:p>
          <a:p>
            <a:r>
              <a:rPr lang="en-US" dirty="0" err="1"/>
              <a:t>Jer</a:t>
            </a:r>
            <a:r>
              <a:rPr lang="en-US" dirty="0"/>
              <a:t> 31:34  And they shall no more teach each man his neighbor and each man his brother, saying, Know </a:t>
            </a:r>
            <a:r>
              <a:rPr lang="en-US" dirty="0" smtClean="0"/>
              <a:t>Yah; </a:t>
            </a:r>
            <a:r>
              <a:rPr lang="en-US" dirty="0"/>
              <a:t>for they shall all know Me, from the least of them to the greatest of them, says </a:t>
            </a:r>
            <a:r>
              <a:rPr lang="en-US" dirty="0" smtClean="0"/>
              <a:t>Yah. </a:t>
            </a:r>
            <a:r>
              <a:rPr lang="en-US" dirty="0"/>
              <a:t>For I will forgive their iniquity, and I will remember their sins no more. </a:t>
            </a:r>
          </a:p>
          <a:p>
            <a:r>
              <a:rPr lang="en-US" dirty="0" err="1"/>
              <a:t>Jer</a:t>
            </a:r>
            <a:r>
              <a:rPr lang="en-US" dirty="0"/>
              <a:t> 31:35  So says </a:t>
            </a:r>
            <a:r>
              <a:rPr lang="en-US" dirty="0" smtClean="0"/>
              <a:t>Yah, </a:t>
            </a:r>
            <a:r>
              <a:rPr lang="en-US" dirty="0"/>
              <a:t>who gives the sun for a light by day and the laws of the moon and of the stars for a light by night, who divides the sea when its waves roar; </a:t>
            </a:r>
            <a:r>
              <a:rPr lang="en-US" dirty="0" smtClean="0"/>
              <a:t>Yah </a:t>
            </a:r>
            <a:r>
              <a:rPr lang="en-US" dirty="0"/>
              <a:t>of Hosts </a:t>
            </a:r>
            <a:r>
              <a:rPr lang="en-US" i="1" dirty="0"/>
              <a:t>is</a:t>
            </a:r>
            <a:r>
              <a:rPr lang="en-US" dirty="0"/>
              <a:t> His name; </a:t>
            </a:r>
          </a:p>
          <a:p>
            <a:r>
              <a:rPr lang="en-US" dirty="0" err="1"/>
              <a:t>Jer</a:t>
            </a:r>
            <a:r>
              <a:rPr lang="en-US" dirty="0"/>
              <a:t> 31:36  if those ordinances depart from Me, says </a:t>
            </a:r>
            <a:r>
              <a:rPr lang="en-US" dirty="0" smtClean="0"/>
              <a:t>Yah, </a:t>
            </a:r>
            <a:r>
              <a:rPr lang="en-US" dirty="0"/>
              <a:t>the seed of Israel also shall cease from being a nation before Me forever. </a:t>
            </a:r>
          </a:p>
          <a:p>
            <a:r>
              <a:rPr lang="en-US" dirty="0" err="1"/>
              <a:t>Jer</a:t>
            </a:r>
            <a:r>
              <a:rPr lang="en-US" dirty="0"/>
              <a:t> 31:37  So says </a:t>
            </a:r>
            <a:r>
              <a:rPr lang="en-US" dirty="0" smtClean="0"/>
              <a:t>Yah, </a:t>
            </a:r>
            <a:r>
              <a:rPr lang="en-US" dirty="0"/>
              <a:t>If the heavens above can be measured, and the foundations of the earth below can be searched out, I will also cast off all the seed of Israel for all that they have done, says </a:t>
            </a:r>
            <a:r>
              <a:rPr lang="en-US" dirty="0" smtClean="0"/>
              <a:t>Yah. </a:t>
            </a:r>
            <a:endParaRPr lang="en-US" dirty="0"/>
          </a:p>
        </p:txBody>
      </p:sp>
    </p:spTree>
    <p:extLst>
      <p:ext uri="{BB962C8B-B14F-4D97-AF65-F5344CB8AC3E}">
        <p14:creationId xmlns:p14="http://schemas.microsoft.com/office/powerpoint/2010/main" val="33229348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r>
              <a:rPr lang="en-US" sz="4000" dirty="0"/>
              <a:t>So we see here not only the mixed multitude agreeing to obey the words of the </a:t>
            </a:r>
            <a:r>
              <a:rPr lang="en-US" sz="4000" dirty="0" err="1"/>
              <a:t>Avrahamic</a:t>
            </a:r>
            <a:r>
              <a:rPr lang="en-US" sz="4000" dirty="0"/>
              <a:t> covenant at Mount Sinai, but also see that the laws given within this covenant were to apply to all who were within it, </a:t>
            </a:r>
            <a:r>
              <a:rPr lang="en-US" sz="4000" b="1" u="sng" dirty="0"/>
              <a:t>regardless of whether native born Israelite, or grafted in</a:t>
            </a:r>
            <a:r>
              <a:rPr lang="en-US" sz="4000" dirty="0"/>
              <a:t>. (</a:t>
            </a:r>
            <a:r>
              <a:rPr lang="en-US" sz="4000" dirty="0" err="1"/>
              <a:t>Deu</a:t>
            </a:r>
            <a:r>
              <a:rPr lang="en-US" sz="4000" dirty="0"/>
              <a:t> 29:14</a:t>
            </a:r>
            <a:r>
              <a:rPr lang="en-US" sz="4000" dirty="0" smtClean="0"/>
              <a:t>)</a:t>
            </a:r>
            <a:endParaRPr lang="en-US" sz="4000" dirty="0"/>
          </a:p>
        </p:txBody>
      </p:sp>
    </p:spTree>
    <p:extLst>
      <p:ext uri="{BB962C8B-B14F-4D97-AF65-F5344CB8AC3E}">
        <p14:creationId xmlns:p14="http://schemas.microsoft.com/office/powerpoint/2010/main" val="7433965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r>
              <a:rPr lang="en-US" sz="2800" dirty="0"/>
              <a:t>From here we can go to </a:t>
            </a:r>
            <a:r>
              <a:rPr lang="en-US" sz="2800" b="1" dirty="0"/>
              <a:t>Luke 1:67-77 </a:t>
            </a:r>
            <a:r>
              <a:rPr lang="en-US" sz="2800" dirty="0"/>
              <a:t>and see that the </a:t>
            </a:r>
            <a:r>
              <a:rPr lang="en-US" sz="2800" u="sng" dirty="0"/>
              <a:t>Promise Seed of </a:t>
            </a:r>
            <a:r>
              <a:rPr lang="en-US" sz="2800" u="sng" dirty="0" err="1"/>
              <a:t>Yeshua</a:t>
            </a:r>
            <a:r>
              <a:rPr lang="en-US" sz="2800" dirty="0"/>
              <a:t> was also believed to be through this same </a:t>
            </a:r>
            <a:r>
              <a:rPr lang="en-US" sz="2800" dirty="0" err="1"/>
              <a:t>Avrahamic</a:t>
            </a:r>
            <a:r>
              <a:rPr lang="en-US" sz="2800" dirty="0"/>
              <a:t> Covenant, as it is written</a:t>
            </a:r>
            <a:r>
              <a:rPr lang="en-US" sz="2800" dirty="0" smtClean="0"/>
              <a:t>,</a:t>
            </a:r>
            <a:endParaRPr lang="en-US" sz="2800" dirty="0"/>
          </a:p>
        </p:txBody>
      </p:sp>
      <p:sp>
        <p:nvSpPr>
          <p:cNvPr id="3" name="Content Placeholder 2"/>
          <p:cNvSpPr>
            <a:spLocks noGrp="1"/>
          </p:cNvSpPr>
          <p:nvPr>
            <p:ph idx="1"/>
          </p:nvPr>
        </p:nvSpPr>
        <p:spPr>
          <a:xfrm>
            <a:off x="0" y="1447800"/>
            <a:ext cx="8991600" cy="5410200"/>
          </a:xfrm>
        </p:spPr>
        <p:txBody>
          <a:bodyPr>
            <a:normAutofit fontScale="92500" lnSpcReduction="10000"/>
          </a:bodyPr>
          <a:lstStyle/>
          <a:p>
            <a:r>
              <a:rPr lang="en-US" sz="2000" b="1" dirty="0"/>
              <a:t>1:67 </a:t>
            </a:r>
            <a:r>
              <a:rPr lang="en-US" sz="2000" dirty="0"/>
              <a:t>Now the father of </a:t>
            </a:r>
            <a:r>
              <a:rPr lang="en-US" sz="2000" dirty="0" err="1"/>
              <a:t>Yahchanan</a:t>
            </a:r>
            <a:r>
              <a:rPr lang="en-US" sz="2000" dirty="0"/>
              <a:t> (John), </a:t>
            </a:r>
            <a:r>
              <a:rPr lang="en-US" sz="2000" dirty="0" err="1"/>
              <a:t>Zechar'yahu</a:t>
            </a:r>
            <a:r>
              <a:rPr lang="en-US" sz="2000" dirty="0"/>
              <a:t> (Zacharias), was filled with the </a:t>
            </a:r>
            <a:r>
              <a:rPr lang="en-US" sz="2000" dirty="0" err="1"/>
              <a:t>Ruach</a:t>
            </a:r>
            <a:r>
              <a:rPr lang="en-US" sz="2000" dirty="0"/>
              <a:t> </a:t>
            </a:r>
            <a:r>
              <a:rPr lang="en-US" sz="2000" dirty="0" err="1"/>
              <a:t>haKadosh</a:t>
            </a:r>
            <a:r>
              <a:rPr lang="en-US" sz="2000" dirty="0"/>
              <a:t> (</a:t>
            </a:r>
            <a:r>
              <a:rPr lang="en-US" sz="2000" b="1" dirty="0"/>
              <a:t>Holy Spirit</a:t>
            </a:r>
            <a:r>
              <a:rPr lang="en-US" sz="2000" dirty="0"/>
              <a:t>), and prophesied, saying,</a:t>
            </a:r>
            <a:r>
              <a:rPr lang="en-US" sz="2000" b="1" dirty="0"/>
              <a:t> 1:68 </a:t>
            </a:r>
            <a:r>
              <a:rPr lang="en-US" sz="2000" dirty="0"/>
              <a:t>Blessed is </a:t>
            </a:r>
            <a:r>
              <a:rPr lang="en-US" sz="2000" dirty="0" smtClean="0"/>
              <a:t>Yah, </a:t>
            </a:r>
            <a:r>
              <a:rPr lang="en-US" sz="2000" dirty="0"/>
              <a:t>God of Israel, for He has visited and redeemed His people,</a:t>
            </a:r>
          </a:p>
          <a:p>
            <a:r>
              <a:rPr lang="en-US" sz="2000" b="1" dirty="0"/>
              <a:t>1:69 </a:t>
            </a:r>
            <a:r>
              <a:rPr lang="en-US" sz="2000" dirty="0"/>
              <a:t>And has raised up a horn of salvation for us in the House of His servant David.</a:t>
            </a:r>
          </a:p>
          <a:p>
            <a:r>
              <a:rPr lang="en-US" sz="2000" b="1" dirty="0"/>
              <a:t>1:70 </a:t>
            </a:r>
            <a:r>
              <a:rPr lang="en-US" sz="2000" dirty="0"/>
              <a:t>As He spoke by the mouth of His set-apart (Holy) prophets, who have been since the world began.</a:t>
            </a:r>
          </a:p>
          <a:p>
            <a:r>
              <a:rPr lang="en-US" sz="2000" b="1" dirty="0"/>
              <a:t>1:71 </a:t>
            </a:r>
            <a:r>
              <a:rPr lang="en-US" sz="2000" dirty="0"/>
              <a:t>That we should be saved from our enemies, and from the hand of all who hate us.</a:t>
            </a:r>
          </a:p>
          <a:p>
            <a:r>
              <a:rPr lang="en-US" sz="2000" b="1" dirty="0"/>
              <a:t>1:72 </a:t>
            </a:r>
            <a:r>
              <a:rPr lang="en-US" sz="2000" dirty="0"/>
              <a:t>To perform the mercy promised to our fathers, and </a:t>
            </a:r>
            <a:r>
              <a:rPr lang="en-US" sz="2000" b="1" i="1" dirty="0"/>
              <a:t>to remember His Holy covenant,</a:t>
            </a:r>
            <a:endParaRPr lang="en-US" sz="2000" dirty="0"/>
          </a:p>
          <a:p>
            <a:r>
              <a:rPr lang="en-US" sz="2000" b="1" dirty="0"/>
              <a:t>1:73 </a:t>
            </a:r>
            <a:r>
              <a:rPr lang="en-US" sz="2000" b="1" i="1" dirty="0"/>
              <a:t>The oath which He swore to our father Avraham</a:t>
            </a:r>
            <a:r>
              <a:rPr lang="en-US" sz="2000" dirty="0"/>
              <a:t>.</a:t>
            </a:r>
          </a:p>
          <a:p>
            <a:r>
              <a:rPr lang="en-US" sz="2000" b="1" dirty="0"/>
              <a:t>1:74 </a:t>
            </a:r>
            <a:r>
              <a:rPr lang="en-US" sz="2000" dirty="0"/>
              <a:t>To grant us that we, being delivered from the hand of our enemies, might serve Him  without fear.</a:t>
            </a:r>
          </a:p>
          <a:p>
            <a:r>
              <a:rPr lang="en-US" sz="2000" b="1" dirty="0"/>
              <a:t>1:75 </a:t>
            </a:r>
            <a:r>
              <a:rPr lang="en-US" sz="2000" dirty="0"/>
              <a:t>In set-apartness (holiness) and righteousness before Him all the days of our life.</a:t>
            </a:r>
          </a:p>
          <a:p>
            <a:r>
              <a:rPr lang="en-US" sz="2000" b="1" dirty="0"/>
              <a:t>1:76 </a:t>
            </a:r>
            <a:r>
              <a:rPr lang="en-US" sz="2000" dirty="0"/>
              <a:t>And you child, will be called the prophet of the Most High, for you will go before the face of </a:t>
            </a:r>
            <a:r>
              <a:rPr lang="en-US" sz="2000" dirty="0" smtClean="0"/>
              <a:t>Yah </a:t>
            </a:r>
            <a:r>
              <a:rPr lang="en-US" sz="2000" dirty="0"/>
              <a:t>to prepare His ways.</a:t>
            </a:r>
            <a:r>
              <a:rPr lang="en-US" sz="2000" b="1" dirty="0"/>
              <a:t> 1:77 </a:t>
            </a:r>
            <a:r>
              <a:rPr lang="en-US" sz="2000" b="1" i="1" dirty="0"/>
              <a:t>To give knowledge of salvation to His people by the remission of their sins</a:t>
            </a:r>
            <a:r>
              <a:rPr lang="en-US" sz="2000" dirty="0" smtClean="0"/>
              <a:t>.</a:t>
            </a:r>
            <a:endParaRPr lang="en-US" sz="2000" dirty="0"/>
          </a:p>
        </p:txBody>
      </p:sp>
    </p:spTree>
    <p:extLst>
      <p:ext uri="{BB962C8B-B14F-4D97-AF65-F5344CB8AC3E}">
        <p14:creationId xmlns:p14="http://schemas.microsoft.com/office/powerpoint/2010/main" val="571326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20000"/>
          </a:bodyPr>
          <a:lstStyle/>
          <a:p>
            <a:r>
              <a:rPr lang="en-US" dirty="0"/>
              <a:t>We know also that when Messiah came, it was to be an offering and </a:t>
            </a:r>
            <a:r>
              <a:rPr lang="en-US" dirty="0" smtClean="0"/>
              <a:t>a High </a:t>
            </a:r>
            <a:r>
              <a:rPr lang="en-US" dirty="0"/>
              <a:t>Priest after the Order of </a:t>
            </a:r>
            <a:r>
              <a:rPr lang="en-US" dirty="0" err="1" smtClean="0"/>
              <a:t>Melchizadek</a:t>
            </a:r>
            <a:r>
              <a:rPr lang="en-US" dirty="0"/>
              <a:t>. (</a:t>
            </a:r>
            <a:r>
              <a:rPr lang="en-US" dirty="0" err="1"/>
              <a:t>Heb</a:t>
            </a:r>
            <a:r>
              <a:rPr lang="en-US" dirty="0"/>
              <a:t> 7) We also know that Avraham entered into this covenant 430 years prior to the establishment of the </a:t>
            </a:r>
            <a:r>
              <a:rPr lang="en-US" dirty="0" err="1"/>
              <a:t>Levitical</a:t>
            </a:r>
            <a:r>
              <a:rPr lang="en-US" dirty="0"/>
              <a:t> order of priesthood. And know that when Avraham offered up his tithe to </a:t>
            </a:r>
            <a:r>
              <a:rPr lang="en-US" dirty="0" err="1" smtClean="0"/>
              <a:t>Melchizadek</a:t>
            </a:r>
            <a:r>
              <a:rPr lang="en-US" dirty="0"/>
              <a:t>, it was under the </a:t>
            </a:r>
            <a:r>
              <a:rPr lang="en-US" dirty="0" err="1" smtClean="0"/>
              <a:t>Melchizadek</a:t>
            </a:r>
            <a:r>
              <a:rPr lang="en-US" dirty="0" smtClean="0"/>
              <a:t> </a:t>
            </a:r>
            <a:r>
              <a:rPr lang="en-US" dirty="0"/>
              <a:t>order of Priesthood. And that it was under this same </a:t>
            </a:r>
            <a:r>
              <a:rPr lang="en-US" dirty="0" err="1" smtClean="0"/>
              <a:t>Melchizadek</a:t>
            </a:r>
            <a:r>
              <a:rPr lang="en-US" dirty="0" smtClean="0"/>
              <a:t> </a:t>
            </a:r>
            <a:r>
              <a:rPr lang="en-US" dirty="0"/>
              <a:t>order of priesthood 430 years prior to Mt. Sinai that Avraham entered into his covenant.</a:t>
            </a:r>
          </a:p>
          <a:p>
            <a:r>
              <a:rPr lang="en-US" dirty="0"/>
              <a:t>This makes sense, for the Covenant and Promise to Avraham was centered around what? </a:t>
            </a:r>
            <a:r>
              <a:rPr lang="en-US" b="1" u="sng" dirty="0"/>
              <a:t>Around the Land of Israel as an eternal possession of God's people</a:t>
            </a:r>
            <a:r>
              <a:rPr lang="en-US" dirty="0" smtClean="0"/>
              <a:t>.</a:t>
            </a:r>
            <a:endParaRPr lang="en-US" dirty="0"/>
          </a:p>
        </p:txBody>
      </p:sp>
    </p:spTree>
    <p:extLst>
      <p:ext uri="{BB962C8B-B14F-4D97-AF65-F5344CB8AC3E}">
        <p14:creationId xmlns:p14="http://schemas.microsoft.com/office/powerpoint/2010/main" val="25140860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85000" lnSpcReduction="10000"/>
          </a:bodyPr>
          <a:lstStyle/>
          <a:p>
            <a:pPr marL="0" indent="0" algn="ctr">
              <a:buNone/>
            </a:pPr>
            <a:r>
              <a:rPr lang="en-US" dirty="0"/>
              <a:t>And again, in </a:t>
            </a:r>
            <a:r>
              <a:rPr lang="en-US" b="1" dirty="0" err="1"/>
              <a:t>Mattit'yahu</a:t>
            </a:r>
            <a:r>
              <a:rPr lang="en-US" b="1" dirty="0"/>
              <a:t> (Matthew) 15:24</a:t>
            </a:r>
            <a:r>
              <a:rPr lang="en-US" dirty="0"/>
              <a:t>,</a:t>
            </a:r>
          </a:p>
          <a:p>
            <a:r>
              <a:rPr lang="en-US" b="1" dirty="0"/>
              <a:t>15:24 </a:t>
            </a:r>
            <a:r>
              <a:rPr lang="en-US" dirty="0"/>
              <a:t>But </a:t>
            </a:r>
            <a:r>
              <a:rPr lang="en-US" dirty="0" err="1"/>
              <a:t>Yeshua</a:t>
            </a:r>
            <a:r>
              <a:rPr lang="en-US" dirty="0"/>
              <a:t> answered and said, 'I was not sent </a:t>
            </a:r>
            <a:r>
              <a:rPr lang="en-US" b="1" i="1" dirty="0"/>
              <a:t>except to the lost sheep of the House of Israel</a:t>
            </a:r>
            <a:r>
              <a:rPr lang="en-US" dirty="0"/>
              <a:t>. </a:t>
            </a:r>
          </a:p>
          <a:p>
            <a:r>
              <a:rPr lang="en-US" dirty="0"/>
              <a:t>And as </a:t>
            </a:r>
            <a:r>
              <a:rPr lang="en-US" dirty="0" err="1"/>
              <a:t>Yeshua</a:t>
            </a:r>
            <a:r>
              <a:rPr lang="en-US" dirty="0"/>
              <a:t> told His </a:t>
            </a:r>
            <a:r>
              <a:rPr lang="en-US" dirty="0" err="1"/>
              <a:t>talmidim</a:t>
            </a:r>
            <a:r>
              <a:rPr lang="en-US" dirty="0"/>
              <a:t> (disciples) in </a:t>
            </a:r>
            <a:r>
              <a:rPr lang="en-US" b="1" dirty="0" err="1"/>
              <a:t>Mattit'yahu</a:t>
            </a:r>
            <a:r>
              <a:rPr lang="en-US" b="1" dirty="0"/>
              <a:t> (Matthew) 10:5,6</a:t>
            </a:r>
            <a:endParaRPr lang="en-US" dirty="0"/>
          </a:p>
          <a:p>
            <a:r>
              <a:rPr lang="en-US" b="1" dirty="0"/>
              <a:t>10:5 </a:t>
            </a:r>
            <a:r>
              <a:rPr lang="en-US" dirty="0"/>
              <a:t>... 'Do not go into the way of the Gentiles, and do not enter into a city of the Samaritans.</a:t>
            </a:r>
          </a:p>
          <a:p>
            <a:r>
              <a:rPr lang="en-US" b="1" dirty="0"/>
              <a:t>10:6 </a:t>
            </a:r>
            <a:r>
              <a:rPr lang="en-US" dirty="0"/>
              <a:t>But go rather to the </a:t>
            </a:r>
            <a:r>
              <a:rPr lang="en-US" u="sng" dirty="0"/>
              <a:t>lost sheep </a:t>
            </a:r>
            <a:r>
              <a:rPr lang="en-US" dirty="0"/>
              <a:t>of the House of Israel.' </a:t>
            </a:r>
          </a:p>
          <a:p>
            <a:pPr marL="0" indent="0">
              <a:buNone/>
            </a:pPr>
            <a:r>
              <a:rPr lang="en-US" dirty="0"/>
              <a:t> </a:t>
            </a:r>
          </a:p>
          <a:p>
            <a:pPr marL="0" indent="0" algn="ctr">
              <a:buNone/>
            </a:pPr>
            <a:r>
              <a:rPr lang="en-US" dirty="0"/>
              <a:t>And in </a:t>
            </a:r>
            <a:r>
              <a:rPr lang="en-US" b="1" dirty="0" err="1"/>
              <a:t>Yahchanan</a:t>
            </a:r>
            <a:r>
              <a:rPr lang="en-US" b="1" dirty="0"/>
              <a:t> (John) </a:t>
            </a:r>
            <a:r>
              <a:rPr lang="en-US" b="1" dirty="0" smtClean="0"/>
              <a:t>10:16</a:t>
            </a:r>
            <a:r>
              <a:rPr lang="en-US" dirty="0" smtClean="0"/>
              <a:t>, ...other </a:t>
            </a:r>
            <a:r>
              <a:rPr lang="en-US" dirty="0"/>
              <a:t>sheep I have which are not of this fold; them also I must bring, and they will hear My voice; and there will be </a:t>
            </a:r>
            <a:r>
              <a:rPr lang="en-US" b="1" u="sng" dirty="0"/>
              <a:t>one flock</a:t>
            </a:r>
            <a:r>
              <a:rPr lang="en-US" dirty="0"/>
              <a:t> and one Shepherd.' (Restoring the two houses, Acts 3:20-22)</a:t>
            </a:r>
          </a:p>
          <a:p>
            <a:pPr marL="0" indent="0">
              <a:buNone/>
            </a:pPr>
            <a:endParaRPr lang="en-US" dirty="0"/>
          </a:p>
        </p:txBody>
      </p:sp>
    </p:spTree>
    <p:extLst>
      <p:ext uri="{BB962C8B-B14F-4D97-AF65-F5344CB8AC3E}">
        <p14:creationId xmlns:p14="http://schemas.microsoft.com/office/powerpoint/2010/main" val="25212368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sz="2800" dirty="0"/>
              <a:t>How is this possible?</a:t>
            </a:r>
            <a:br>
              <a:rPr lang="en-US" sz="2800" dirty="0"/>
            </a:br>
            <a:r>
              <a:rPr lang="en-US" sz="2800" dirty="0"/>
              <a:t>Because it all revolves around one covenant, with one God, one Messiah, and one Torah for all within that covenant, </a:t>
            </a:r>
            <a:r>
              <a:rPr lang="en-US" sz="2800" b="1" u="sng" dirty="0"/>
              <a:t>regardless of whether native born or grafted in</a:t>
            </a:r>
            <a:r>
              <a:rPr lang="en-US" sz="2800" dirty="0" smtClean="0"/>
              <a:t>***.</a:t>
            </a:r>
            <a:endParaRPr lang="en-US" sz="2800" dirty="0"/>
          </a:p>
        </p:txBody>
      </p:sp>
      <p:sp>
        <p:nvSpPr>
          <p:cNvPr id="3" name="Content Placeholder 2"/>
          <p:cNvSpPr>
            <a:spLocks noGrp="1"/>
          </p:cNvSpPr>
          <p:nvPr>
            <p:ph idx="1"/>
          </p:nvPr>
        </p:nvSpPr>
        <p:spPr>
          <a:xfrm>
            <a:off x="457200" y="2209800"/>
            <a:ext cx="8229600" cy="4572000"/>
          </a:xfrm>
        </p:spPr>
        <p:txBody>
          <a:bodyPr>
            <a:normAutofit fontScale="77500" lnSpcReduction="20000"/>
          </a:bodyPr>
          <a:lstStyle/>
          <a:p>
            <a:pPr marL="0" indent="0" algn="ctr">
              <a:buNone/>
            </a:pPr>
            <a:r>
              <a:rPr lang="en-US" dirty="0"/>
              <a:t>As it is written in </a:t>
            </a:r>
            <a:r>
              <a:rPr lang="en-US" b="1" dirty="0"/>
              <a:t>I Corinthians 12:2</a:t>
            </a:r>
            <a:r>
              <a:rPr lang="en-US" dirty="0"/>
              <a:t>,</a:t>
            </a:r>
          </a:p>
          <a:p>
            <a:r>
              <a:rPr lang="en-US" b="1" dirty="0"/>
              <a:t>12:2 </a:t>
            </a:r>
            <a:r>
              <a:rPr lang="en-US" dirty="0"/>
              <a:t>You know that you </a:t>
            </a:r>
            <a:r>
              <a:rPr lang="en-US" b="1" i="1" dirty="0"/>
              <a:t>were Gentiles</a:t>
            </a:r>
            <a:r>
              <a:rPr lang="en-US" dirty="0"/>
              <a:t>, carried away to these dumb idols, however you were led.</a:t>
            </a:r>
          </a:p>
          <a:p>
            <a:pPr marL="0" indent="0" algn="ctr">
              <a:buNone/>
            </a:pPr>
            <a:r>
              <a:rPr lang="en-US" dirty="0"/>
              <a:t>And in </a:t>
            </a:r>
            <a:r>
              <a:rPr lang="en-US" b="1" dirty="0"/>
              <a:t>Ephesians 2:11,12,19</a:t>
            </a:r>
            <a:endParaRPr lang="en-US" dirty="0"/>
          </a:p>
          <a:p>
            <a:r>
              <a:rPr lang="en-US" b="1" dirty="0"/>
              <a:t>2:11 </a:t>
            </a:r>
            <a:r>
              <a:rPr lang="en-US" dirty="0"/>
              <a:t>Therefore remember that you, </a:t>
            </a:r>
            <a:r>
              <a:rPr lang="en-US" b="1" i="1" u="sng" dirty="0"/>
              <a:t>once</a:t>
            </a:r>
            <a:r>
              <a:rPr lang="en-US" b="1" i="1" dirty="0"/>
              <a:t> Gentiles in the flesh</a:t>
            </a:r>
            <a:r>
              <a:rPr lang="en-US" dirty="0"/>
              <a:t>...</a:t>
            </a:r>
          </a:p>
          <a:p>
            <a:r>
              <a:rPr lang="en-US" b="1" dirty="0"/>
              <a:t>2:12 </a:t>
            </a:r>
            <a:r>
              <a:rPr lang="en-US" dirty="0"/>
              <a:t>That at that time </a:t>
            </a:r>
            <a:r>
              <a:rPr lang="en-US" b="1" i="1" dirty="0"/>
              <a:t>you were </a:t>
            </a:r>
            <a:r>
              <a:rPr lang="en-US" dirty="0"/>
              <a:t>without Messiah, </a:t>
            </a:r>
            <a:r>
              <a:rPr lang="en-US" b="1" i="1" dirty="0"/>
              <a:t>being foreigners </a:t>
            </a:r>
            <a:r>
              <a:rPr lang="en-US" dirty="0"/>
              <a:t>to the common wealth of Israel, </a:t>
            </a:r>
            <a:r>
              <a:rPr lang="en-US" b="1" i="1" dirty="0"/>
              <a:t>and strangers </a:t>
            </a:r>
            <a:r>
              <a:rPr lang="en-US" dirty="0"/>
              <a:t>to the Promises of the Covenant, having no hope and without </a:t>
            </a:r>
            <a:r>
              <a:rPr lang="en-US" dirty="0" smtClean="0"/>
              <a:t>Yah </a:t>
            </a:r>
            <a:r>
              <a:rPr lang="en-US" dirty="0"/>
              <a:t>in this world.</a:t>
            </a:r>
          </a:p>
          <a:p>
            <a:r>
              <a:rPr lang="en-US" b="1" dirty="0"/>
              <a:t>2:19 </a:t>
            </a:r>
            <a:r>
              <a:rPr lang="en-US" b="1" i="1" dirty="0"/>
              <a:t>Now...you are </a:t>
            </a:r>
            <a:r>
              <a:rPr lang="en-US" b="1" i="1" u="sng" dirty="0"/>
              <a:t>no longer</a:t>
            </a:r>
            <a:r>
              <a:rPr lang="en-US" b="1" i="1" dirty="0"/>
              <a:t> strangers and foreigners</a:t>
            </a:r>
            <a:r>
              <a:rPr lang="en-US" dirty="0"/>
              <a:t>, </a:t>
            </a:r>
            <a:r>
              <a:rPr lang="en-US" i="1" dirty="0"/>
              <a:t>but fellow citizens with the blameless ones, and members of the household of </a:t>
            </a:r>
            <a:r>
              <a:rPr lang="en-US" i="1" dirty="0" smtClean="0"/>
              <a:t>Yah</a:t>
            </a:r>
            <a:r>
              <a:rPr lang="en-US" dirty="0" smtClean="0"/>
              <a:t>.</a:t>
            </a:r>
            <a:endParaRPr lang="en-US" dirty="0"/>
          </a:p>
        </p:txBody>
      </p:sp>
    </p:spTree>
    <p:extLst>
      <p:ext uri="{BB962C8B-B14F-4D97-AF65-F5344CB8AC3E}">
        <p14:creationId xmlns:p14="http://schemas.microsoft.com/office/powerpoint/2010/main" val="11828374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10200"/>
          </a:xfrm>
        </p:spPr>
        <p:txBody>
          <a:bodyPr/>
          <a:lstStyle/>
          <a:p>
            <a:pPr marL="0" indent="0">
              <a:buNone/>
            </a:pPr>
            <a:r>
              <a:rPr lang="en-US" dirty="0"/>
              <a:t>And so if someone is no longer a stranger or a foreigner; that is, </a:t>
            </a:r>
            <a:r>
              <a:rPr lang="en-US" b="1" dirty="0"/>
              <a:t>no longer "a Gentile</a:t>
            </a:r>
            <a:r>
              <a:rPr lang="en-US" dirty="0"/>
              <a:t> (person of the nations)", but a fellow citizen and member of the household of </a:t>
            </a:r>
            <a:r>
              <a:rPr lang="en-US" dirty="0" smtClean="0"/>
              <a:t>Yah, by grace through faith, </a:t>
            </a:r>
            <a:r>
              <a:rPr lang="en-US" dirty="0" smtClean="0"/>
              <a:t>in </a:t>
            </a:r>
            <a:r>
              <a:rPr lang="en-US" dirty="0" err="1" smtClean="0"/>
              <a:t>Yeshua</a:t>
            </a:r>
            <a:r>
              <a:rPr lang="en-US" dirty="0" smtClean="0"/>
              <a:t>, then </a:t>
            </a:r>
            <a:r>
              <a:rPr lang="en-US" dirty="0"/>
              <a:t>that makes this person what? </a:t>
            </a:r>
            <a:endParaRPr lang="en-US" dirty="0" smtClean="0"/>
          </a:p>
          <a:p>
            <a:pPr marL="0" indent="0">
              <a:buNone/>
            </a:pPr>
            <a:r>
              <a:rPr lang="en-US" b="1" u="sng" dirty="0" smtClean="0"/>
              <a:t>It </a:t>
            </a:r>
            <a:r>
              <a:rPr lang="en-US" b="1" u="sng" dirty="0"/>
              <a:t>makes him an Israelite</a:t>
            </a:r>
            <a:r>
              <a:rPr lang="en-US" dirty="0"/>
              <a:t>. Grafted in as a wild olive branch into the natural live tree. </a:t>
            </a:r>
            <a:endParaRPr lang="en-US" dirty="0" smtClean="0"/>
          </a:p>
          <a:p>
            <a:pPr marL="0" indent="0" algn="ctr">
              <a:buNone/>
            </a:pPr>
            <a:r>
              <a:rPr lang="en-US" dirty="0" smtClean="0"/>
              <a:t>(</a:t>
            </a:r>
            <a:r>
              <a:rPr lang="en-US" dirty="0"/>
              <a:t>see, </a:t>
            </a:r>
            <a:r>
              <a:rPr lang="en-US" b="1" dirty="0"/>
              <a:t>Romans 11:1-24</a:t>
            </a:r>
            <a:r>
              <a:rPr lang="en-US" dirty="0" smtClean="0"/>
              <a:t>).</a:t>
            </a:r>
            <a:endParaRPr lang="en-US" dirty="0"/>
          </a:p>
        </p:txBody>
      </p:sp>
    </p:spTree>
    <p:extLst>
      <p:ext uri="{BB962C8B-B14F-4D97-AF65-F5344CB8AC3E}">
        <p14:creationId xmlns:p14="http://schemas.microsoft.com/office/powerpoint/2010/main" val="295077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indent="0" algn="ctr">
              <a:buNone/>
            </a:pPr>
            <a:r>
              <a:rPr lang="en-US" dirty="0"/>
              <a:t>As it is written in </a:t>
            </a:r>
            <a:r>
              <a:rPr lang="en-US" b="1" dirty="0"/>
              <a:t>Galatians 3:26-29</a:t>
            </a:r>
            <a:r>
              <a:rPr lang="en-US" dirty="0"/>
              <a:t>,</a:t>
            </a:r>
          </a:p>
          <a:p>
            <a:r>
              <a:rPr lang="en-US" b="1" dirty="0"/>
              <a:t>3:26 </a:t>
            </a:r>
            <a:r>
              <a:rPr lang="en-US" dirty="0"/>
              <a:t>For you are all sons of </a:t>
            </a:r>
            <a:r>
              <a:rPr lang="en-US" dirty="0" smtClean="0"/>
              <a:t>Yah </a:t>
            </a:r>
            <a:r>
              <a:rPr lang="en-US" dirty="0"/>
              <a:t>through faith in Messiah </a:t>
            </a:r>
            <a:r>
              <a:rPr lang="en-US" dirty="0" err="1"/>
              <a:t>Yeshua</a:t>
            </a:r>
            <a:r>
              <a:rPr lang="en-US" dirty="0"/>
              <a:t>.</a:t>
            </a:r>
          </a:p>
          <a:p>
            <a:r>
              <a:rPr lang="en-US" b="1" dirty="0"/>
              <a:t>3:27 </a:t>
            </a:r>
            <a:r>
              <a:rPr lang="en-US" dirty="0"/>
              <a:t>For as many of you as were immersed into Messiah have been clothed with Messiah.</a:t>
            </a:r>
          </a:p>
          <a:p>
            <a:r>
              <a:rPr lang="en-US" b="1" dirty="0"/>
              <a:t>3:28 </a:t>
            </a:r>
            <a:r>
              <a:rPr lang="en-US" dirty="0"/>
              <a:t>Where there is neither Jew nor Greek, neither slave nor free, male nor female, for you are all one in Messiah </a:t>
            </a:r>
            <a:r>
              <a:rPr lang="en-US" dirty="0" err="1"/>
              <a:t>Yeshua</a:t>
            </a:r>
            <a:r>
              <a:rPr lang="en-US" dirty="0"/>
              <a:t>.</a:t>
            </a:r>
          </a:p>
          <a:p>
            <a:r>
              <a:rPr lang="en-US" b="1" dirty="0"/>
              <a:t>3:29 </a:t>
            </a:r>
            <a:r>
              <a:rPr lang="en-US" dirty="0"/>
              <a:t>And if you belong to Messiah, </a:t>
            </a:r>
            <a:r>
              <a:rPr lang="en-US" u="sng" dirty="0"/>
              <a:t>then you are a descendent of Avraham</a:t>
            </a:r>
            <a:r>
              <a:rPr lang="en-US" dirty="0"/>
              <a:t>, and </a:t>
            </a:r>
            <a:r>
              <a:rPr lang="en-US" u="sng" dirty="0"/>
              <a:t>an heir according to the Promise.</a:t>
            </a:r>
          </a:p>
          <a:p>
            <a:pPr marL="0" indent="0">
              <a:buNone/>
            </a:pPr>
            <a:endParaRPr lang="en-US" dirty="0"/>
          </a:p>
        </p:txBody>
      </p:sp>
    </p:spTree>
    <p:extLst>
      <p:ext uri="{BB962C8B-B14F-4D97-AF65-F5344CB8AC3E}">
        <p14:creationId xmlns:p14="http://schemas.microsoft.com/office/powerpoint/2010/main" val="36744775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a:bodyPr>
          <a:lstStyle/>
          <a:p>
            <a:r>
              <a:rPr lang="en-US" sz="2400" dirty="0"/>
              <a:t>And in the Millennial Kingdom when </a:t>
            </a:r>
            <a:r>
              <a:rPr lang="en-US" sz="2400" dirty="0" err="1"/>
              <a:t>Yeshua</a:t>
            </a:r>
            <a:r>
              <a:rPr lang="en-US" sz="2400" dirty="0"/>
              <a:t> returns to take over the governments of the earth; </a:t>
            </a:r>
            <a:r>
              <a:rPr lang="en-US" sz="2400" b="1" dirty="0"/>
              <a:t>Revelation 20:4-6</a:t>
            </a:r>
            <a:r>
              <a:rPr lang="en-US" sz="2400" dirty="0"/>
              <a:t>, and Israel is given her portion of eternal inheritance in </a:t>
            </a:r>
            <a:r>
              <a:rPr lang="en-US" sz="2400" b="1" dirty="0"/>
              <a:t>the Promised Land</a:t>
            </a:r>
            <a:r>
              <a:rPr lang="en-US" sz="2400" dirty="0"/>
              <a:t>; </a:t>
            </a:r>
            <a:r>
              <a:rPr lang="en-US" sz="2400" b="1" dirty="0" err="1"/>
              <a:t>Yechezk'el</a:t>
            </a:r>
            <a:r>
              <a:rPr lang="en-US" sz="2400" b="1" dirty="0"/>
              <a:t> (Ezekiel) 47:21-23</a:t>
            </a:r>
            <a:r>
              <a:rPr lang="en-US" sz="2400" dirty="0"/>
              <a:t>, those who are grafted in will receive their inheritance with them</a:t>
            </a:r>
          </a:p>
        </p:txBody>
      </p:sp>
      <p:sp>
        <p:nvSpPr>
          <p:cNvPr id="3" name="Content Placeholder 2"/>
          <p:cNvSpPr>
            <a:spLocks noGrp="1"/>
          </p:cNvSpPr>
          <p:nvPr>
            <p:ph idx="1"/>
          </p:nvPr>
        </p:nvSpPr>
        <p:spPr>
          <a:xfrm>
            <a:off x="457200" y="2362200"/>
            <a:ext cx="8229600" cy="4068763"/>
          </a:xfrm>
        </p:spPr>
        <p:txBody>
          <a:bodyPr>
            <a:normAutofit fontScale="77500" lnSpcReduction="20000"/>
          </a:bodyPr>
          <a:lstStyle/>
          <a:p>
            <a:pPr marL="0" indent="0" algn="ctr">
              <a:buNone/>
            </a:pPr>
            <a:r>
              <a:rPr lang="en-US" dirty="0"/>
              <a:t>As it is written,</a:t>
            </a:r>
          </a:p>
          <a:p>
            <a:r>
              <a:rPr lang="en-US" b="1" dirty="0"/>
              <a:t>47:21 </a:t>
            </a:r>
            <a:r>
              <a:rPr lang="en-US" dirty="0"/>
              <a:t>'In this manner therefore you shall divide this Land among yourselves according to the tribes of Israel.</a:t>
            </a:r>
          </a:p>
          <a:p>
            <a:r>
              <a:rPr lang="en-US" b="1" dirty="0"/>
              <a:t>47:22 </a:t>
            </a:r>
            <a:r>
              <a:rPr lang="en-US" dirty="0"/>
              <a:t>It shall be that you will divide it by lot as an inheritance for yourselves, </a:t>
            </a:r>
            <a:r>
              <a:rPr lang="en-US" b="1" i="1" dirty="0"/>
              <a:t>and for the </a:t>
            </a:r>
            <a:r>
              <a:rPr lang="en-US" b="1" i="1" dirty="0" smtClean="0"/>
              <a:t>strangers (grafted in) </a:t>
            </a:r>
            <a:r>
              <a:rPr lang="en-US" b="1" i="1" dirty="0"/>
              <a:t>who live among you and who bear children among you</a:t>
            </a:r>
            <a:r>
              <a:rPr lang="en-US" dirty="0"/>
              <a:t>. </a:t>
            </a:r>
            <a:r>
              <a:rPr lang="en-US" b="1" i="1" dirty="0"/>
              <a:t>They shall be to you as native born among the children of Israel</a:t>
            </a:r>
            <a:r>
              <a:rPr lang="en-US" dirty="0"/>
              <a:t>. </a:t>
            </a:r>
            <a:r>
              <a:rPr lang="en-US" b="1" i="1" dirty="0"/>
              <a:t>They shall have an inheritance with you among the tribes of Israel</a:t>
            </a:r>
            <a:r>
              <a:rPr lang="en-US" dirty="0" smtClean="0"/>
              <a:t>. (Isa 56:6,7)</a:t>
            </a:r>
            <a:endParaRPr lang="en-US" dirty="0"/>
          </a:p>
          <a:p>
            <a:r>
              <a:rPr lang="en-US" b="1" dirty="0"/>
              <a:t>47:23 </a:t>
            </a:r>
            <a:r>
              <a:rPr lang="en-US" b="1" i="1" dirty="0"/>
              <a:t>And it shall be that in whatever tribe the stranger lives, there you shall give him his inheritance'</a:t>
            </a:r>
            <a:r>
              <a:rPr lang="en-US" dirty="0"/>
              <a:t>, says </a:t>
            </a:r>
            <a:r>
              <a:rPr lang="en-US" dirty="0" err="1"/>
              <a:t>Yahovahh</a:t>
            </a:r>
            <a:r>
              <a:rPr lang="en-US" dirty="0"/>
              <a:t>, Adonai.'</a:t>
            </a:r>
          </a:p>
          <a:p>
            <a:pPr marL="0" indent="0">
              <a:buNone/>
            </a:pPr>
            <a:endParaRPr lang="en-US" dirty="0"/>
          </a:p>
        </p:txBody>
      </p:sp>
    </p:spTree>
    <p:extLst>
      <p:ext uri="{BB962C8B-B14F-4D97-AF65-F5344CB8AC3E}">
        <p14:creationId xmlns:p14="http://schemas.microsoft.com/office/powerpoint/2010/main" val="32551371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marL="0" indent="0">
              <a:buNone/>
            </a:pPr>
            <a:r>
              <a:rPr lang="en-US" dirty="0"/>
              <a:t>Then after the Millennial Kingdom, after the Great White Throne Judgment occurs and the wicked are permanently removed from the earth, and death and </a:t>
            </a:r>
            <a:r>
              <a:rPr lang="en-US" dirty="0" err="1"/>
              <a:t>sheol</a:t>
            </a:r>
            <a:r>
              <a:rPr lang="en-US" dirty="0"/>
              <a:t> cast into the lake of fire; </a:t>
            </a:r>
            <a:r>
              <a:rPr lang="en-US" b="1" dirty="0"/>
              <a:t>Revelation 20:7-15</a:t>
            </a:r>
            <a:r>
              <a:rPr lang="en-US" dirty="0"/>
              <a:t>, and the new heavens and earth established</a:t>
            </a:r>
            <a:r>
              <a:rPr lang="en-US" dirty="0" smtClean="0"/>
              <a:t>;</a:t>
            </a:r>
          </a:p>
          <a:p>
            <a:pPr marL="0" indent="0">
              <a:buNone/>
            </a:pPr>
            <a:endParaRPr lang="en-US" dirty="0"/>
          </a:p>
          <a:p>
            <a:r>
              <a:rPr lang="en-US" b="1" dirty="0"/>
              <a:t>Revelation 21:1</a:t>
            </a:r>
            <a:r>
              <a:rPr lang="en-US" dirty="0"/>
              <a:t>, the </a:t>
            </a:r>
            <a:r>
              <a:rPr lang="en-US" b="1" dirty="0"/>
              <a:t>New Jerusalem will </a:t>
            </a:r>
            <a:r>
              <a:rPr lang="en-US" b="1" u="sng" dirty="0"/>
              <a:t>come down</a:t>
            </a:r>
            <a:r>
              <a:rPr lang="en-US" b="1" dirty="0"/>
              <a:t> from the sky</a:t>
            </a:r>
            <a:r>
              <a:rPr lang="en-US" dirty="0"/>
              <a:t> as a bride </a:t>
            </a:r>
            <a:r>
              <a:rPr lang="en-US" dirty="0" smtClean="0"/>
              <a:t>adorned for </a:t>
            </a:r>
            <a:r>
              <a:rPr lang="en-US" dirty="0"/>
              <a:t>her husband; </a:t>
            </a:r>
            <a:endParaRPr lang="en-US" dirty="0" smtClean="0"/>
          </a:p>
        </p:txBody>
      </p:sp>
    </p:spTree>
    <p:extLst>
      <p:ext uri="{BB962C8B-B14F-4D97-AF65-F5344CB8AC3E}">
        <p14:creationId xmlns:p14="http://schemas.microsoft.com/office/powerpoint/2010/main" val="22343459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marL="0" indent="0">
              <a:buNone/>
            </a:pPr>
            <a:r>
              <a:rPr lang="en-US" dirty="0"/>
              <a:t>This bride, this city, likewise, has </a:t>
            </a:r>
            <a:r>
              <a:rPr lang="en-US" b="1" u="sng" dirty="0"/>
              <a:t>12 gates</a:t>
            </a:r>
            <a:r>
              <a:rPr lang="en-US" dirty="0"/>
              <a:t>, one gate for each of the tribes of Israel; but no gate at all for any of the Gentiles; </a:t>
            </a:r>
            <a:r>
              <a:rPr lang="en-US" b="1" dirty="0"/>
              <a:t>Revelation 21:9-13</a:t>
            </a:r>
            <a:r>
              <a:rPr lang="en-US" dirty="0"/>
              <a:t>.</a:t>
            </a:r>
          </a:p>
          <a:p>
            <a:pPr marL="0" indent="0">
              <a:buNone/>
            </a:pPr>
            <a:r>
              <a:rPr lang="en-US" dirty="0"/>
              <a:t> </a:t>
            </a:r>
          </a:p>
          <a:p>
            <a:pPr marL="0" indent="0">
              <a:buNone/>
            </a:pPr>
            <a:r>
              <a:rPr lang="en-US" b="1" dirty="0"/>
              <a:t>Why? Because the Promises and Covenant were given only to Israel, and for those who attach themselves to Israel.</a:t>
            </a:r>
            <a:endParaRPr lang="en-US" dirty="0"/>
          </a:p>
          <a:p>
            <a:pPr marL="0" indent="0">
              <a:buNone/>
            </a:pPr>
            <a:r>
              <a:rPr lang="en-US" b="1" dirty="0"/>
              <a:t> </a:t>
            </a:r>
            <a:endParaRPr lang="en-US" dirty="0"/>
          </a:p>
          <a:p>
            <a:pPr marL="0" indent="0">
              <a:buNone/>
            </a:pPr>
            <a:r>
              <a:rPr lang="en-US" dirty="0"/>
              <a:t>As it is written in </a:t>
            </a:r>
            <a:r>
              <a:rPr lang="en-US" b="1" dirty="0" err="1"/>
              <a:t>Mattit'yahu</a:t>
            </a:r>
            <a:r>
              <a:rPr lang="en-US" b="1" dirty="0"/>
              <a:t> (Matthew) 27:37</a:t>
            </a:r>
            <a:r>
              <a:rPr lang="en-US" dirty="0"/>
              <a:t>,</a:t>
            </a:r>
          </a:p>
          <a:p>
            <a:r>
              <a:rPr lang="en-US" b="1" dirty="0"/>
              <a:t>27:37 </a:t>
            </a:r>
            <a:r>
              <a:rPr lang="en-US" b="1" i="1" dirty="0"/>
              <a:t>"...</a:t>
            </a:r>
            <a:r>
              <a:rPr lang="en-US" b="1" i="1" dirty="0" err="1"/>
              <a:t>Yeshua</a:t>
            </a:r>
            <a:r>
              <a:rPr lang="en-US" b="1" i="1" dirty="0"/>
              <a:t>, King of the Jews</a:t>
            </a:r>
            <a:r>
              <a:rPr lang="en-US" dirty="0"/>
              <a:t>" and as </a:t>
            </a:r>
            <a:r>
              <a:rPr lang="en-US" dirty="0" err="1"/>
              <a:t>Yeshua</a:t>
            </a:r>
            <a:r>
              <a:rPr lang="en-US" dirty="0"/>
              <a:t> stated in </a:t>
            </a:r>
            <a:r>
              <a:rPr lang="en-US" b="1" dirty="0" err="1"/>
              <a:t>Mattit'yahu</a:t>
            </a:r>
            <a:r>
              <a:rPr lang="en-US" b="1" dirty="0"/>
              <a:t> (Matthew) 15:24</a:t>
            </a:r>
            <a:r>
              <a:rPr lang="en-US" dirty="0"/>
              <a:t>,</a:t>
            </a:r>
          </a:p>
          <a:p>
            <a:r>
              <a:rPr lang="en-US" b="1" dirty="0"/>
              <a:t>15:24 </a:t>
            </a:r>
            <a:r>
              <a:rPr lang="en-US" dirty="0"/>
              <a:t>"I came </a:t>
            </a:r>
            <a:r>
              <a:rPr lang="en-US" b="1" i="1" dirty="0"/>
              <a:t>only </a:t>
            </a:r>
            <a:r>
              <a:rPr lang="en-US" dirty="0"/>
              <a:t>for the lost sheep of the House of Israel."</a:t>
            </a:r>
          </a:p>
          <a:p>
            <a:pPr marL="0" indent="0">
              <a:buNone/>
            </a:pPr>
            <a:endParaRPr lang="en-US" dirty="0"/>
          </a:p>
        </p:txBody>
      </p:sp>
    </p:spTree>
    <p:extLst>
      <p:ext uri="{BB962C8B-B14F-4D97-AF65-F5344CB8AC3E}">
        <p14:creationId xmlns:p14="http://schemas.microsoft.com/office/powerpoint/2010/main" val="1470436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r>
              <a:rPr lang="en-US" dirty="0"/>
              <a:t>All these questions and more will be addressed and answered in this study entitled, </a:t>
            </a:r>
            <a:r>
              <a:rPr lang="en-US" b="1" dirty="0"/>
              <a:t>"Who is Israel?".</a:t>
            </a:r>
            <a:r>
              <a:rPr lang="en-US" dirty="0"/>
              <a:t/>
            </a:r>
            <a:br>
              <a:rPr lang="en-US" dirty="0"/>
            </a:br>
            <a:endParaRPr lang="en-US" dirty="0"/>
          </a:p>
        </p:txBody>
      </p:sp>
      <p:sp>
        <p:nvSpPr>
          <p:cNvPr id="3" name="Content Placeholder 2"/>
          <p:cNvSpPr>
            <a:spLocks noGrp="1"/>
          </p:cNvSpPr>
          <p:nvPr>
            <p:ph idx="1"/>
          </p:nvPr>
        </p:nvSpPr>
        <p:spPr>
          <a:xfrm>
            <a:off x="457200" y="2209800"/>
            <a:ext cx="8229600" cy="4419600"/>
          </a:xfrm>
        </p:spPr>
        <p:txBody>
          <a:bodyPr>
            <a:normAutofit lnSpcReduction="10000"/>
          </a:bodyPr>
          <a:lstStyle/>
          <a:p>
            <a:pPr marL="0" indent="0">
              <a:buNone/>
            </a:pPr>
            <a:r>
              <a:rPr lang="en-US" dirty="0"/>
              <a:t>What is the truth of these matters? What is the correct answer? Has </a:t>
            </a:r>
            <a:r>
              <a:rPr lang="en-US" dirty="0" smtClean="0"/>
              <a:t>Yah </a:t>
            </a:r>
            <a:r>
              <a:rPr lang="en-US" dirty="0"/>
              <a:t>indeed done away with His people? Are Jews and Gentiles alike to partake in the same covenant? Did the second covenant, founded upon </a:t>
            </a:r>
            <a:r>
              <a:rPr lang="en-US" dirty="0" err="1"/>
              <a:t>Yeshua's</a:t>
            </a:r>
            <a:r>
              <a:rPr lang="en-US" dirty="0"/>
              <a:t> offering, do away with the Torah (God's Law) of the first? Is there really one standard for Jewish believers in Messiah, and another for Gentile believers in Messiah</a:t>
            </a:r>
            <a:r>
              <a:rPr lang="en-US" dirty="0" smtClean="0"/>
              <a:t>?</a:t>
            </a:r>
            <a:endParaRPr lang="en-US" dirty="0"/>
          </a:p>
        </p:txBody>
      </p:sp>
    </p:spTree>
    <p:extLst>
      <p:ext uri="{BB962C8B-B14F-4D97-AF65-F5344CB8AC3E}">
        <p14:creationId xmlns:p14="http://schemas.microsoft.com/office/powerpoint/2010/main" val="15471822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pPr marL="0" indent="0">
              <a:buNone/>
            </a:pPr>
            <a:r>
              <a:rPr lang="en-US" dirty="0"/>
              <a:t>There are no gates for the Gentiles, for the nations outside of Israel no longer exist. So when it states in </a:t>
            </a:r>
            <a:r>
              <a:rPr lang="en-US" b="1" dirty="0"/>
              <a:t>Revelation 21:24</a:t>
            </a:r>
            <a:r>
              <a:rPr lang="en-US" dirty="0"/>
              <a:t>,</a:t>
            </a:r>
          </a:p>
          <a:p>
            <a:r>
              <a:rPr lang="en-US" b="1" dirty="0"/>
              <a:t>21:24 </a:t>
            </a:r>
            <a:r>
              <a:rPr lang="en-US" dirty="0"/>
              <a:t>And the nations of those who are saved shall walk in its light, and the kings of the earth shall bring their splendor and honor into </a:t>
            </a:r>
            <a:r>
              <a:rPr lang="en-US" u="sng" dirty="0"/>
              <a:t>it</a:t>
            </a:r>
            <a:r>
              <a:rPr lang="en-US" dirty="0"/>
              <a:t>.</a:t>
            </a:r>
          </a:p>
          <a:p>
            <a:pPr marL="0" indent="0">
              <a:buNone/>
            </a:pPr>
            <a:r>
              <a:rPr lang="en-US" u="sng" dirty="0"/>
              <a:t>It</a:t>
            </a:r>
            <a:r>
              <a:rPr lang="en-US" dirty="0"/>
              <a:t> is speaking about what</a:t>
            </a:r>
            <a:r>
              <a:rPr lang="en-US" dirty="0" smtClean="0"/>
              <a:t>? (Israel)</a:t>
            </a:r>
            <a:endParaRPr lang="en-US" dirty="0"/>
          </a:p>
          <a:p>
            <a:r>
              <a:rPr lang="en-US" dirty="0"/>
              <a:t>If you recall, </a:t>
            </a:r>
            <a:r>
              <a:rPr lang="en-US" dirty="0" smtClean="0"/>
              <a:t>Yah </a:t>
            </a:r>
            <a:r>
              <a:rPr lang="en-US" dirty="0"/>
              <a:t>told Avraham that he would be the father of many nations, and </a:t>
            </a:r>
            <a:r>
              <a:rPr lang="en-US" dirty="0" err="1"/>
              <a:t>Ya'aqob</a:t>
            </a:r>
            <a:r>
              <a:rPr lang="en-US" dirty="0"/>
              <a:t> (Jacob) who was called Israel, that from him would come a company of nations.</a:t>
            </a:r>
          </a:p>
          <a:p>
            <a:pPr marL="0" indent="0">
              <a:buNone/>
            </a:pPr>
            <a:endParaRPr lang="en-US" dirty="0"/>
          </a:p>
        </p:txBody>
      </p:sp>
    </p:spTree>
    <p:extLst>
      <p:ext uri="{BB962C8B-B14F-4D97-AF65-F5344CB8AC3E}">
        <p14:creationId xmlns:p14="http://schemas.microsoft.com/office/powerpoint/2010/main" val="34959300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 who are the nations who are saved? </a:t>
            </a:r>
          </a:p>
        </p:txBody>
      </p:sp>
      <p:sp>
        <p:nvSpPr>
          <p:cNvPr id="3" name="Content Placeholder 2"/>
          <p:cNvSpPr>
            <a:spLocks noGrp="1"/>
          </p:cNvSpPr>
          <p:nvPr>
            <p:ph idx="1"/>
          </p:nvPr>
        </p:nvSpPr>
        <p:spPr/>
        <p:txBody>
          <a:bodyPr/>
          <a:lstStyle/>
          <a:p>
            <a:pPr marL="0" indent="0" algn="ctr">
              <a:buNone/>
            </a:pPr>
            <a:r>
              <a:rPr lang="en-US" sz="4400" dirty="0"/>
              <a:t>None other than those within the 12 tribes of Israel. </a:t>
            </a:r>
            <a:endParaRPr lang="en-US" sz="4400" dirty="0" smtClean="0"/>
          </a:p>
          <a:p>
            <a:pPr marL="0" indent="0" algn="ctr">
              <a:buNone/>
            </a:pPr>
            <a:r>
              <a:rPr lang="en-US" sz="4400" dirty="0" smtClean="0"/>
              <a:t>For </a:t>
            </a:r>
            <a:r>
              <a:rPr lang="en-US" sz="4400" dirty="0"/>
              <a:t>each tribe of Israel in this passage, has now become </a:t>
            </a:r>
            <a:r>
              <a:rPr lang="en-US" sz="4400" dirty="0" smtClean="0"/>
              <a:t>the  </a:t>
            </a:r>
            <a:r>
              <a:rPr lang="en-US" sz="4400" dirty="0"/>
              <a:t>nation in and of itself</a:t>
            </a:r>
            <a:r>
              <a:rPr lang="en-US" dirty="0"/>
              <a:t>.</a:t>
            </a:r>
          </a:p>
          <a:p>
            <a:pPr marL="0" indent="0">
              <a:buNone/>
            </a:pPr>
            <a:endParaRPr lang="en-US" dirty="0"/>
          </a:p>
        </p:txBody>
      </p:sp>
    </p:spTree>
    <p:extLst>
      <p:ext uri="{BB962C8B-B14F-4D97-AF65-F5344CB8AC3E}">
        <p14:creationId xmlns:p14="http://schemas.microsoft.com/office/powerpoint/2010/main" val="24865124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sz="3600" dirty="0"/>
              <a:t>And you, if you obey the commandments of </a:t>
            </a:r>
            <a:r>
              <a:rPr lang="en-US" sz="3600" dirty="0" smtClean="0"/>
              <a:t>Torah/the Bible, </a:t>
            </a:r>
            <a:r>
              <a:rPr lang="en-US" sz="3600" dirty="0"/>
              <a:t>and believe the Testimony of </a:t>
            </a:r>
            <a:r>
              <a:rPr lang="en-US" sz="3600" dirty="0" err="1"/>
              <a:t>Yeshua</a:t>
            </a:r>
            <a:r>
              <a:rPr lang="en-US" sz="3600" dirty="0"/>
              <a:t> as the Son of </a:t>
            </a:r>
            <a:r>
              <a:rPr lang="en-US" sz="3600" dirty="0" smtClean="0"/>
              <a:t>Yah </a:t>
            </a:r>
            <a:r>
              <a:rPr lang="en-US" sz="3600" dirty="0"/>
              <a:t>who died for the remission of Torah </a:t>
            </a:r>
            <a:r>
              <a:rPr lang="en-US" sz="3600" dirty="0" smtClean="0"/>
              <a:t>violations/sin, </a:t>
            </a:r>
            <a:r>
              <a:rPr lang="en-US" sz="3600" dirty="0"/>
              <a:t>that are past,(Rom 3:25, 2Peter 1:9, </a:t>
            </a:r>
            <a:r>
              <a:rPr lang="en-US" sz="3600" dirty="0" err="1"/>
              <a:t>Ecc</a:t>
            </a:r>
            <a:r>
              <a:rPr lang="en-US" sz="3600" dirty="0"/>
              <a:t> 3:14,15)  then you are Israel.</a:t>
            </a:r>
          </a:p>
          <a:p>
            <a:pPr marL="0" indent="0">
              <a:buNone/>
            </a:pPr>
            <a:r>
              <a:rPr lang="en-US" sz="3600" dirty="0"/>
              <a:t> </a:t>
            </a:r>
          </a:p>
          <a:p>
            <a:pPr marL="0" indent="0" algn="ctr">
              <a:buNone/>
            </a:pPr>
            <a:r>
              <a:rPr lang="en-US" sz="4000" b="1" dirty="0"/>
              <a:t>And as a fellow Israelite I say to you, welcome home </a:t>
            </a:r>
            <a:r>
              <a:rPr lang="en-US" sz="4000" b="1" dirty="0" err="1"/>
              <a:t>mishpocha</a:t>
            </a:r>
            <a:r>
              <a:rPr lang="en-US" sz="4000" b="1" dirty="0"/>
              <a:t> (family).</a:t>
            </a:r>
          </a:p>
          <a:p>
            <a:pPr marL="0" indent="0">
              <a:buNone/>
            </a:pPr>
            <a:endParaRPr lang="en-US" dirty="0"/>
          </a:p>
        </p:txBody>
      </p:sp>
    </p:spTree>
    <p:extLst>
      <p:ext uri="{BB962C8B-B14F-4D97-AF65-F5344CB8AC3E}">
        <p14:creationId xmlns:p14="http://schemas.microsoft.com/office/powerpoint/2010/main" val="3768542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981200"/>
          </a:xfrm>
        </p:spPr>
        <p:txBody>
          <a:bodyPr>
            <a:normAutofit fontScale="90000"/>
          </a:bodyPr>
          <a:lstStyle/>
          <a:p>
            <a:r>
              <a:rPr lang="en-US" sz="3600" dirty="0"/>
              <a:t>To begin this study let's begin with the one man who both Jews and Christians claim </a:t>
            </a:r>
            <a:r>
              <a:rPr lang="en-US" sz="3600" dirty="0" smtClean="0"/>
              <a:t>a common </a:t>
            </a:r>
            <a:r>
              <a:rPr lang="en-US" sz="3600" dirty="0"/>
              <a:t>heritage and inheritance with. </a:t>
            </a:r>
            <a:r>
              <a:rPr lang="en-US" sz="3600" dirty="0" smtClean="0"/>
              <a:t>                          “</a:t>
            </a:r>
            <a:r>
              <a:rPr lang="en-US" sz="3600" b="1" dirty="0" smtClean="0"/>
              <a:t>The </a:t>
            </a:r>
            <a:r>
              <a:rPr lang="en-US" sz="3600" b="1" dirty="0"/>
              <a:t>man </a:t>
            </a:r>
            <a:r>
              <a:rPr lang="en-US" sz="3600" b="1" dirty="0" smtClean="0"/>
              <a:t>Avraham”</a:t>
            </a:r>
            <a:r>
              <a:rPr lang="en-US" sz="3600" dirty="0" smtClean="0"/>
              <a:t>.</a:t>
            </a:r>
            <a:r>
              <a:rPr lang="en-US" dirty="0"/>
              <a:t/>
            </a:r>
            <a:br>
              <a:rPr lang="en-US" dirty="0"/>
            </a:br>
            <a:endParaRPr lang="en-US" dirty="0"/>
          </a:p>
        </p:txBody>
      </p:sp>
      <p:sp>
        <p:nvSpPr>
          <p:cNvPr id="3" name="Content Placeholder 2"/>
          <p:cNvSpPr>
            <a:spLocks noGrp="1"/>
          </p:cNvSpPr>
          <p:nvPr>
            <p:ph idx="1"/>
          </p:nvPr>
        </p:nvSpPr>
        <p:spPr>
          <a:xfrm>
            <a:off x="457200" y="2286000"/>
            <a:ext cx="8229600" cy="4343400"/>
          </a:xfrm>
        </p:spPr>
        <p:txBody>
          <a:bodyPr>
            <a:normAutofit fontScale="92500" lnSpcReduction="20000"/>
          </a:bodyPr>
          <a:lstStyle/>
          <a:p>
            <a:pPr marL="0" indent="0">
              <a:buNone/>
            </a:pPr>
            <a:r>
              <a:rPr lang="en-US" dirty="0"/>
              <a:t>Beginning in </a:t>
            </a:r>
            <a:r>
              <a:rPr lang="en-US" b="1" dirty="0" err="1"/>
              <a:t>B'resheet</a:t>
            </a:r>
            <a:r>
              <a:rPr lang="en-US" b="1" dirty="0"/>
              <a:t> (Genesis) 12:1-3 </a:t>
            </a:r>
            <a:r>
              <a:rPr lang="en-US" dirty="0"/>
              <a:t>we see Avraham being called out of </a:t>
            </a:r>
            <a:r>
              <a:rPr lang="en-US" dirty="0" smtClean="0"/>
              <a:t>his country</a:t>
            </a:r>
            <a:r>
              <a:rPr lang="en-US" dirty="0"/>
              <a:t>. Israel did not exist yet at this time for Avraham's grandson </a:t>
            </a:r>
            <a:r>
              <a:rPr lang="en-US" dirty="0" err="1"/>
              <a:t>Ya'aqob</a:t>
            </a:r>
            <a:r>
              <a:rPr lang="en-US" dirty="0"/>
              <a:t> (</a:t>
            </a:r>
            <a:r>
              <a:rPr lang="en-US" dirty="0" smtClean="0"/>
              <a:t>Jacob) was </a:t>
            </a:r>
            <a:r>
              <a:rPr lang="en-US" dirty="0"/>
              <a:t>not yet born, and the Covenant of Circumcision had not yet been given.</a:t>
            </a:r>
          </a:p>
          <a:p>
            <a:pPr marL="0" indent="0">
              <a:buNone/>
            </a:pPr>
            <a:r>
              <a:rPr lang="en-US" dirty="0" smtClean="0"/>
              <a:t>And </a:t>
            </a:r>
            <a:r>
              <a:rPr lang="en-US" dirty="0"/>
              <a:t>so Avraham was a Hebrew speaking, </a:t>
            </a:r>
            <a:r>
              <a:rPr lang="en-US" dirty="0" smtClean="0"/>
              <a:t>uncircumcised </a:t>
            </a:r>
            <a:r>
              <a:rPr lang="en-US" u="sng" dirty="0"/>
              <a:t>Gentile (person of the nations),</a:t>
            </a:r>
            <a:endParaRPr lang="en-US" dirty="0"/>
          </a:p>
          <a:p>
            <a:pPr marL="0" indent="0">
              <a:buNone/>
            </a:pPr>
            <a:r>
              <a:rPr lang="en-US" dirty="0"/>
              <a:t>called out by </a:t>
            </a:r>
            <a:r>
              <a:rPr lang="en-US" dirty="0" smtClean="0"/>
              <a:t>Yah </a:t>
            </a:r>
            <a:r>
              <a:rPr lang="en-US" dirty="0"/>
              <a:t>to be a people separate from those around him. </a:t>
            </a:r>
            <a:r>
              <a:rPr lang="en-US" dirty="0" smtClean="0"/>
              <a:t>(</a:t>
            </a:r>
            <a:r>
              <a:rPr lang="en-US" dirty="0" smtClean="0"/>
              <a:t>2 </a:t>
            </a:r>
            <a:r>
              <a:rPr lang="en-US" dirty="0" err="1" smtClean="0"/>
              <a:t>Cor</a:t>
            </a:r>
            <a:r>
              <a:rPr lang="en-US" dirty="0" smtClean="0"/>
              <a:t> 6:17) </a:t>
            </a:r>
            <a:r>
              <a:rPr lang="en-US" dirty="0" smtClean="0"/>
              <a:t>Called out </a:t>
            </a:r>
            <a:r>
              <a:rPr lang="en-US" dirty="0" smtClean="0"/>
              <a:t>to become </a:t>
            </a:r>
            <a:r>
              <a:rPr lang="en-US" dirty="0"/>
              <a:t>the </a:t>
            </a:r>
            <a:r>
              <a:rPr lang="en-US" sz="3500" b="1" u="sng" dirty="0"/>
              <a:t>father of a nation</a:t>
            </a:r>
            <a:r>
              <a:rPr lang="en-US" sz="3500" b="1" u="sng" dirty="0" smtClean="0"/>
              <a:t>. </a:t>
            </a:r>
            <a:endParaRPr lang="en-US" b="1" u="sng" dirty="0"/>
          </a:p>
          <a:p>
            <a:pPr marL="0" indent="0">
              <a:buNone/>
            </a:pPr>
            <a:endParaRPr lang="en-US" dirty="0"/>
          </a:p>
        </p:txBody>
      </p:sp>
    </p:spTree>
    <p:extLst>
      <p:ext uri="{BB962C8B-B14F-4D97-AF65-F5344CB8AC3E}">
        <p14:creationId xmlns:p14="http://schemas.microsoft.com/office/powerpoint/2010/main" val="3978312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As it is written in </a:t>
            </a:r>
            <a:r>
              <a:rPr lang="en-US" sz="4000" b="1" dirty="0" err="1" smtClean="0"/>
              <a:t>B'resheet</a:t>
            </a:r>
            <a:r>
              <a:rPr lang="en-US" sz="4000" b="1" dirty="0" smtClean="0"/>
              <a:t/>
            </a:r>
            <a:br>
              <a:rPr lang="en-US" sz="4000" b="1" dirty="0" smtClean="0"/>
            </a:br>
            <a:r>
              <a:rPr lang="en-US" sz="4000" b="1" dirty="0" smtClean="0"/>
              <a:t> </a:t>
            </a:r>
            <a:r>
              <a:rPr lang="en-US" sz="4000" b="1" dirty="0"/>
              <a:t>(Genesis) 12:1-3</a:t>
            </a:r>
            <a:r>
              <a:rPr lang="en-US" sz="4000"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12:1 </a:t>
            </a:r>
            <a:r>
              <a:rPr lang="en-US" dirty="0"/>
              <a:t>Now, </a:t>
            </a:r>
            <a:r>
              <a:rPr lang="en-US" dirty="0" smtClean="0"/>
              <a:t>Yah </a:t>
            </a:r>
            <a:r>
              <a:rPr lang="en-US" dirty="0"/>
              <a:t>had said to </a:t>
            </a:r>
            <a:r>
              <a:rPr lang="en-US" dirty="0" err="1"/>
              <a:t>Avram</a:t>
            </a:r>
            <a:r>
              <a:rPr lang="en-US" dirty="0"/>
              <a:t>, "Get out of your country, from your people, and from your father's house to a land that I will show you.</a:t>
            </a:r>
          </a:p>
          <a:p>
            <a:r>
              <a:rPr lang="en-US" b="1" dirty="0"/>
              <a:t>12:2 </a:t>
            </a:r>
            <a:r>
              <a:rPr lang="en-US" b="1" i="1" dirty="0"/>
              <a:t>I will make you a great nation</a:t>
            </a:r>
            <a:r>
              <a:rPr lang="en-US" dirty="0"/>
              <a:t>. I will bless you and make your name great; and you shall be a blessing.</a:t>
            </a:r>
          </a:p>
          <a:p>
            <a:r>
              <a:rPr lang="en-US" b="1" dirty="0"/>
              <a:t>12:3 </a:t>
            </a:r>
            <a:r>
              <a:rPr lang="en-US" dirty="0"/>
              <a:t>I will bless those who bless you, and I will curse him who curses you; </a:t>
            </a:r>
            <a:r>
              <a:rPr lang="en-US" b="1" i="1" dirty="0"/>
              <a:t>and in you all the families of the earth shall be blessed</a:t>
            </a:r>
            <a:r>
              <a:rPr lang="en-US" dirty="0"/>
              <a:t>. So </a:t>
            </a:r>
            <a:r>
              <a:rPr lang="en-US" dirty="0" err="1"/>
              <a:t>Avram</a:t>
            </a:r>
            <a:r>
              <a:rPr lang="en-US" dirty="0"/>
              <a:t> accepts the calling, and left with his wife and with Lot, and with all his servants and possessions and came to the land of Canaan as </a:t>
            </a:r>
            <a:r>
              <a:rPr lang="en-US" dirty="0" smtClean="0"/>
              <a:t>Yah </a:t>
            </a:r>
            <a:r>
              <a:rPr lang="en-US" dirty="0"/>
              <a:t>directed. </a:t>
            </a:r>
          </a:p>
          <a:p>
            <a:endParaRPr lang="en-US" dirty="0"/>
          </a:p>
        </p:txBody>
      </p:sp>
    </p:spTree>
    <p:extLst>
      <p:ext uri="{BB962C8B-B14F-4D97-AF65-F5344CB8AC3E}">
        <p14:creationId xmlns:p14="http://schemas.microsoft.com/office/powerpoint/2010/main" val="1529666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sz="3600" dirty="0"/>
              <a:t>And in </a:t>
            </a:r>
            <a:r>
              <a:rPr lang="en-US" sz="3600" b="1" dirty="0" err="1"/>
              <a:t>B'resheet</a:t>
            </a:r>
            <a:r>
              <a:rPr lang="en-US" sz="3600" b="1" dirty="0"/>
              <a:t> (Genesis) 12:17 </a:t>
            </a:r>
            <a:r>
              <a:rPr lang="en-US" sz="3600" dirty="0" smtClean="0"/>
              <a:t>Yah </a:t>
            </a:r>
            <a:r>
              <a:rPr lang="en-US" sz="3600" dirty="0"/>
              <a:t>said to </a:t>
            </a:r>
            <a:r>
              <a:rPr lang="en-US" sz="3600" dirty="0" err="1"/>
              <a:t>Avram</a:t>
            </a:r>
            <a:r>
              <a:rPr lang="en-US" sz="3600" dirty="0" smtClean="0"/>
              <a:t>,</a:t>
            </a:r>
            <a:endParaRPr lang="en-US" sz="3600" dirty="0"/>
          </a:p>
        </p:txBody>
      </p:sp>
      <p:sp>
        <p:nvSpPr>
          <p:cNvPr id="3" name="Content Placeholder 2"/>
          <p:cNvSpPr>
            <a:spLocks noGrp="1"/>
          </p:cNvSpPr>
          <p:nvPr>
            <p:ph idx="1"/>
          </p:nvPr>
        </p:nvSpPr>
        <p:spPr>
          <a:xfrm>
            <a:off x="457200" y="2514600"/>
            <a:ext cx="8229600" cy="3611563"/>
          </a:xfrm>
        </p:spPr>
        <p:txBody>
          <a:bodyPr/>
          <a:lstStyle/>
          <a:p>
            <a:r>
              <a:rPr lang="en-US" b="1" dirty="0"/>
              <a:t>12:7 </a:t>
            </a:r>
            <a:r>
              <a:rPr lang="en-US" dirty="0"/>
              <a:t>"...</a:t>
            </a:r>
            <a:r>
              <a:rPr lang="en-US" b="1" i="1" dirty="0"/>
              <a:t>to your </a:t>
            </a:r>
            <a:r>
              <a:rPr lang="en-US" b="1" i="1" dirty="0" err="1"/>
              <a:t>descendents</a:t>
            </a:r>
            <a:r>
              <a:rPr lang="en-US" b="1" i="1" dirty="0"/>
              <a:t> I will give this land</a:t>
            </a:r>
            <a:r>
              <a:rPr lang="en-US" dirty="0"/>
              <a:t>." </a:t>
            </a:r>
            <a:r>
              <a:rPr lang="en-US" i="1" dirty="0"/>
              <a:t>And there </a:t>
            </a:r>
            <a:r>
              <a:rPr lang="en-US" i="1" dirty="0" err="1"/>
              <a:t>Avram</a:t>
            </a:r>
            <a:r>
              <a:rPr lang="en-US" i="1" dirty="0"/>
              <a:t> built an altar to </a:t>
            </a:r>
            <a:r>
              <a:rPr lang="en-US" i="1" dirty="0" smtClean="0"/>
              <a:t>Yah </a:t>
            </a:r>
            <a:r>
              <a:rPr lang="en-US" dirty="0"/>
              <a:t>who had appeared to him.</a:t>
            </a:r>
          </a:p>
          <a:p>
            <a:pPr marL="0" indent="0">
              <a:buNone/>
            </a:pPr>
            <a:endParaRPr lang="en-US" dirty="0"/>
          </a:p>
        </p:txBody>
      </p:sp>
    </p:spTree>
    <p:extLst>
      <p:ext uri="{BB962C8B-B14F-4D97-AF65-F5344CB8AC3E}">
        <p14:creationId xmlns:p14="http://schemas.microsoft.com/office/powerpoint/2010/main" val="2185573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lgn="ctr">
              <a:buNone/>
            </a:pPr>
            <a:r>
              <a:rPr lang="en-US" dirty="0"/>
              <a:t>So </a:t>
            </a:r>
            <a:r>
              <a:rPr lang="en-US" dirty="0" err="1"/>
              <a:t>Avram</a:t>
            </a:r>
            <a:r>
              <a:rPr lang="en-US" dirty="0"/>
              <a:t>, the Hebrew speaking, uncircumcised </a:t>
            </a:r>
            <a:r>
              <a:rPr lang="en-US" u="sng" dirty="0"/>
              <a:t>Gentile (a person of the nations),</a:t>
            </a:r>
            <a:r>
              <a:rPr lang="en-US" dirty="0"/>
              <a:t> has been </a:t>
            </a:r>
            <a:r>
              <a:rPr lang="en-US" u="sng" dirty="0"/>
              <a:t>called out</a:t>
            </a:r>
            <a:r>
              <a:rPr lang="en-US" dirty="0"/>
              <a:t> from among other Gentiles (other people of the nations) to be made into a nation of his own; to be a blessing(light) to all the families of the earth; and to ultimately,</a:t>
            </a:r>
            <a:r>
              <a:rPr lang="en-US" u="sng" dirty="0"/>
              <a:t> inherit the land of Canaan, the land of Israel.</a:t>
            </a:r>
            <a:r>
              <a:rPr lang="en-US" dirty="0"/>
              <a:t> And </a:t>
            </a:r>
            <a:r>
              <a:rPr lang="en-US" dirty="0" err="1"/>
              <a:t>Avram</a:t>
            </a:r>
            <a:r>
              <a:rPr lang="en-US" dirty="0"/>
              <a:t> built an altar, thus signifying an understanding of "the law" of sacrifices</a:t>
            </a:r>
            <a:r>
              <a:rPr lang="en-US" dirty="0" smtClean="0"/>
              <a:t>.</a:t>
            </a:r>
          </a:p>
          <a:p>
            <a:pPr marL="0" indent="0" algn="ctr">
              <a:buNone/>
            </a:pPr>
            <a:r>
              <a:rPr lang="en-US" dirty="0" smtClean="0"/>
              <a:t> </a:t>
            </a:r>
            <a:r>
              <a:rPr lang="en-US" dirty="0"/>
              <a:t>Isa 49:6, Isa 60:3, Luke 2:32, Acts 13:47, Acts </a:t>
            </a:r>
            <a:r>
              <a:rPr lang="en-US" dirty="0" smtClean="0"/>
              <a:t>26:23</a:t>
            </a:r>
            <a:endParaRPr lang="en-US" dirty="0"/>
          </a:p>
        </p:txBody>
      </p:sp>
    </p:spTree>
    <p:extLst>
      <p:ext uri="{BB962C8B-B14F-4D97-AF65-F5344CB8AC3E}">
        <p14:creationId xmlns:p14="http://schemas.microsoft.com/office/powerpoint/2010/main" val="2624494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sz="3200" dirty="0"/>
              <a:t>This understanding is further revealed in </a:t>
            </a:r>
            <a:r>
              <a:rPr lang="en-US" sz="3200" b="1" dirty="0" err="1"/>
              <a:t>B'resheet</a:t>
            </a:r>
            <a:r>
              <a:rPr lang="en-US" sz="3200" b="1" dirty="0"/>
              <a:t> (Genesis) 14:18-20 </a:t>
            </a:r>
            <a:r>
              <a:rPr lang="en-US" sz="3200" dirty="0"/>
              <a:t>when </a:t>
            </a:r>
            <a:r>
              <a:rPr lang="en-US" sz="3200" dirty="0" err="1"/>
              <a:t>Avram</a:t>
            </a:r>
            <a:r>
              <a:rPr lang="en-US" sz="3200" dirty="0"/>
              <a:t> meets with </a:t>
            </a:r>
            <a:r>
              <a:rPr lang="en-US" sz="3200" dirty="0" err="1" smtClean="0"/>
              <a:t>Melchizadek</a:t>
            </a:r>
            <a:r>
              <a:rPr lang="en-US" sz="3200" dirty="0"/>
              <a:t>; does the bread and wine offering with him, and offers up to </a:t>
            </a:r>
            <a:r>
              <a:rPr lang="en-US" sz="3200" dirty="0" err="1" smtClean="0"/>
              <a:t>Melchizadek</a:t>
            </a:r>
            <a:r>
              <a:rPr lang="en-US" sz="3200" dirty="0" smtClean="0"/>
              <a:t> </a:t>
            </a:r>
            <a:r>
              <a:rPr lang="en-US" sz="3200" dirty="0"/>
              <a:t>tithe of all</a:t>
            </a:r>
            <a:r>
              <a:rPr lang="en-US" sz="3200" dirty="0" smtClean="0"/>
              <a:t>.</a:t>
            </a:r>
            <a:endParaRPr lang="en-US" sz="3200" dirty="0"/>
          </a:p>
        </p:txBody>
      </p:sp>
      <p:sp>
        <p:nvSpPr>
          <p:cNvPr id="3" name="Content Placeholder 2"/>
          <p:cNvSpPr>
            <a:spLocks noGrp="1"/>
          </p:cNvSpPr>
          <p:nvPr>
            <p:ph idx="1"/>
          </p:nvPr>
        </p:nvSpPr>
        <p:spPr>
          <a:xfrm>
            <a:off x="457200" y="2133600"/>
            <a:ext cx="8229600" cy="4419600"/>
          </a:xfrm>
        </p:spPr>
        <p:txBody>
          <a:bodyPr>
            <a:normAutofit fontScale="85000" lnSpcReduction="20000"/>
          </a:bodyPr>
          <a:lstStyle/>
          <a:p>
            <a:r>
              <a:rPr lang="en-US" dirty="0"/>
              <a:t>As it is written,</a:t>
            </a:r>
          </a:p>
          <a:p>
            <a:pPr marL="0" indent="0">
              <a:buNone/>
            </a:pPr>
            <a:endParaRPr lang="en-US" dirty="0"/>
          </a:p>
          <a:p>
            <a:r>
              <a:rPr lang="en-US" b="1" dirty="0"/>
              <a:t>14:18 </a:t>
            </a:r>
            <a:r>
              <a:rPr lang="en-US" dirty="0"/>
              <a:t>Then </a:t>
            </a:r>
            <a:r>
              <a:rPr lang="en-US" dirty="0" err="1" smtClean="0"/>
              <a:t>Melchizadek</a:t>
            </a:r>
            <a:r>
              <a:rPr lang="en-US" dirty="0"/>
              <a:t>, King of Salem, </a:t>
            </a:r>
            <a:r>
              <a:rPr lang="en-US" b="1" i="1" dirty="0"/>
              <a:t>brought out bread and wine</a:t>
            </a:r>
            <a:r>
              <a:rPr lang="en-US" dirty="0"/>
              <a:t>, for he was </a:t>
            </a:r>
            <a:r>
              <a:rPr lang="en-US" dirty="0" smtClean="0"/>
              <a:t>the priest </a:t>
            </a:r>
            <a:r>
              <a:rPr lang="en-US" dirty="0"/>
              <a:t>of God Most High.</a:t>
            </a:r>
          </a:p>
          <a:p>
            <a:r>
              <a:rPr lang="en-US" b="1" dirty="0"/>
              <a:t>14:19 </a:t>
            </a:r>
            <a:r>
              <a:rPr lang="en-US" dirty="0"/>
              <a:t>And he blessed </a:t>
            </a:r>
            <a:r>
              <a:rPr lang="en-US" dirty="0" err="1"/>
              <a:t>Avram</a:t>
            </a:r>
            <a:r>
              <a:rPr lang="en-US" dirty="0"/>
              <a:t> and said, 'Blessed be </a:t>
            </a:r>
            <a:r>
              <a:rPr lang="en-US" dirty="0" err="1"/>
              <a:t>Avram</a:t>
            </a:r>
            <a:r>
              <a:rPr lang="en-US" dirty="0"/>
              <a:t> of God Most High, Possessor of Heaven and Earth.</a:t>
            </a:r>
          </a:p>
          <a:p>
            <a:r>
              <a:rPr lang="en-US" b="1" dirty="0"/>
              <a:t>14:20 </a:t>
            </a:r>
            <a:r>
              <a:rPr lang="en-US" dirty="0"/>
              <a:t>And blessed be God Most High who has delivered your enemies into your hand. And </a:t>
            </a:r>
            <a:r>
              <a:rPr lang="en-US" b="1" i="1" dirty="0" err="1"/>
              <a:t>Avram</a:t>
            </a:r>
            <a:r>
              <a:rPr lang="en-US" b="1" i="1" dirty="0"/>
              <a:t> gave </a:t>
            </a:r>
            <a:r>
              <a:rPr lang="en-US" b="1" i="1" dirty="0" err="1" smtClean="0"/>
              <a:t>Melchizadek</a:t>
            </a:r>
            <a:r>
              <a:rPr lang="en-US" b="1" i="1" dirty="0" smtClean="0"/>
              <a:t> </a:t>
            </a:r>
            <a:r>
              <a:rPr lang="en-US" b="1" i="1" dirty="0"/>
              <a:t>tithe of all</a:t>
            </a:r>
            <a:r>
              <a:rPr lang="en-US" dirty="0" smtClean="0"/>
              <a:t>.</a:t>
            </a:r>
            <a:endParaRPr lang="en-US" dirty="0"/>
          </a:p>
        </p:txBody>
      </p:sp>
    </p:spTree>
    <p:extLst>
      <p:ext uri="{BB962C8B-B14F-4D97-AF65-F5344CB8AC3E}">
        <p14:creationId xmlns:p14="http://schemas.microsoft.com/office/powerpoint/2010/main" val="1745768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1908</TotalTime>
  <Words>4674</Words>
  <Application>Microsoft Office PowerPoint</Application>
  <PresentationFormat>On-screen Show (4:3)</PresentationFormat>
  <Paragraphs>169</Paragraphs>
  <Slides>42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Office Theme</vt:lpstr>
      <vt:lpstr>Who is Israel?</vt:lpstr>
      <vt:lpstr>PowerPoint Presentation</vt:lpstr>
      <vt:lpstr>PowerPoint Presentation</vt:lpstr>
      <vt:lpstr>All these questions and more will be addressed and answered in this study entitled, "Who is Israel?". </vt:lpstr>
      <vt:lpstr>To begin this study let's begin with the one man who both Jews and Christians claim a common heritage and inheritance with.                           “The man Avraham”. </vt:lpstr>
      <vt:lpstr>As it is written in B'resheet  (Genesis) 12:1-3,</vt:lpstr>
      <vt:lpstr>And in B'resheet (Genesis) 12:17 Yah said to Avram,</vt:lpstr>
      <vt:lpstr>PowerPoint Presentation</vt:lpstr>
      <vt:lpstr>This understanding is further revealed in B'resheet (Genesis) 14:18-20 when Avram meets with Melchizadek; does the bread and wine offering with him, and offers up to Melchizadek tithe of all.</vt:lpstr>
      <vt:lpstr>PowerPoint Presentation</vt:lpstr>
      <vt:lpstr>Where did Avram gain this knowledge?</vt:lpstr>
      <vt:lpstr>PowerPoint Presentation</vt:lpstr>
      <vt:lpstr>PowerPoint Presentation</vt:lpstr>
      <vt:lpstr>PowerPoint Presentation</vt:lpstr>
      <vt:lpstr>In B'resheet (Genesis) 15:13-16 it proceeds to be prophesied and written,</vt:lpstr>
      <vt:lpstr>PowerPoint Presentation</vt:lpstr>
      <vt:lpstr>PowerPoint Presentation</vt:lpstr>
      <vt:lpstr>Yet the covenant Yah gives, He states clearly to be an eternal covenant; and one that is without revocation.</vt:lpstr>
      <vt:lpstr>So what exactly is the Covenant of Avraham coveted so much by both Christians and Jews alike?  Let us proceed to B'resheet (Genesis) 17:1-10</vt:lpstr>
      <vt:lpstr>PowerPoint Presentation</vt:lpstr>
      <vt:lpstr>PowerPoint Presentation</vt:lpstr>
      <vt:lpstr>Now this covenant, complete with its promises, after being passed down to Yitz'chak (Isaac) in B'resheet (Genesis) 26:2-5, was next passed down to Ya'aqob (Jacob), as it is written in B'resheet (Genesis) 35:9-12, </vt:lpstr>
      <vt:lpstr>PowerPoint Presentation</vt:lpstr>
      <vt:lpstr>For now, let us continue to Shemoth (Exodus) 2:23-25 where it is written,</vt:lpstr>
      <vt:lpstr>Then in the next verse we see that He brings this remembrance of the covenant to pass beginning with the judgment of Egypt in the fourth generation from the time Israel entered Egypt under Joseph prophesied about in Shemoth (Exodus) 15:14-16, as it is written in Shemoth (Exodus) 6:1-5,</vt:lpstr>
      <vt:lpstr>So He delivers Israel out of Egypt specifically in remembrance of the Covenant given to Avraham, Yitz'chak (Isaac), and Ya'aqob (Jacob). And when He brings them out, Gentiles (people of the nations) come out with them.</vt:lpstr>
      <vt:lpstr>PowerPoint Presentation</vt:lpstr>
      <vt:lpstr>PowerPoint Presentation</vt:lpstr>
      <vt:lpstr>PowerPoint Presentation</vt:lpstr>
      <vt:lpstr>PowerPoint Presentation</vt:lpstr>
      <vt:lpstr>From here we can go to Luke 1:67-77 and see that the Promise Seed of Yeshua was also believed to be through this same Avrahamic Covenant, as it is written,</vt:lpstr>
      <vt:lpstr>PowerPoint Presentation</vt:lpstr>
      <vt:lpstr>PowerPoint Presentation</vt:lpstr>
      <vt:lpstr>How is this possible? Because it all revolves around one covenant, with one God, one Messiah, and one Torah for all within that covenant, regardless of whether native born or grafted in***.</vt:lpstr>
      <vt:lpstr>PowerPoint Presentation</vt:lpstr>
      <vt:lpstr>PowerPoint Presentation</vt:lpstr>
      <vt:lpstr>And in the Millennial Kingdom when Yeshua returns to take over the governments of the earth; Revelation 20:4-6, and Israel is given her portion of eternal inheritance in the Promised Land; Yechezk'el (Ezekiel) 47:21-23, those who are grafted in will receive their inheritance with them</vt:lpstr>
      <vt:lpstr>PowerPoint Presentation</vt:lpstr>
      <vt:lpstr>PowerPoint Presentation</vt:lpstr>
      <vt:lpstr>PowerPoint Presentation</vt:lpstr>
      <vt:lpstr>So who are the nations who are saved? </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Israel?</dc:title>
  <dc:creator>TheShack</dc:creator>
  <cp:lastModifiedBy>Lorie and Craig Zulauf</cp:lastModifiedBy>
  <cp:revision>27</cp:revision>
  <dcterms:created xsi:type="dcterms:W3CDTF">2014-07-17T11:39:52Z</dcterms:created>
  <dcterms:modified xsi:type="dcterms:W3CDTF">2018-11-10T01:53:34Z</dcterms:modified>
</cp:coreProperties>
</file>